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8" r:id="rId3"/>
    <p:sldId id="259" r:id="rId4"/>
    <p:sldId id="260" r:id="rId5"/>
    <p:sldId id="281" r:id="rId6"/>
    <p:sldId id="319" r:id="rId7"/>
    <p:sldId id="282" r:id="rId8"/>
    <p:sldId id="320" r:id="rId9"/>
    <p:sldId id="321" r:id="rId10"/>
    <p:sldId id="300" r:id="rId11"/>
    <p:sldId id="284" r:id="rId12"/>
    <p:sldId id="301" r:id="rId13"/>
    <p:sldId id="322" r:id="rId14"/>
    <p:sldId id="303" r:id="rId15"/>
    <p:sldId id="304" r:id="rId16"/>
    <p:sldId id="271" r:id="rId17"/>
    <p:sldId id="294" r:id="rId18"/>
    <p:sldId id="305" r:id="rId19"/>
    <p:sldId id="306" r:id="rId20"/>
    <p:sldId id="307" r:id="rId21"/>
    <p:sldId id="309" r:id="rId22"/>
    <p:sldId id="310" r:id="rId23"/>
    <p:sldId id="311" r:id="rId24"/>
    <p:sldId id="312" r:id="rId25"/>
    <p:sldId id="313" r:id="rId26"/>
    <p:sldId id="314" r:id="rId27"/>
    <p:sldId id="315" r:id="rId28"/>
    <p:sldId id="316" r:id="rId29"/>
    <p:sldId id="318"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251"/>
    <a:srgbClr val="FFD653"/>
    <a:srgbClr val="F5C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5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E9E2F-E469-431A-8C53-FEE1EE023117}"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45916-38E8-4F4C-B4E5-38F2B2480588}" type="slidenum">
              <a:rPr lang="en-US" smtClean="0"/>
              <a:t>‹#›</a:t>
            </a:fld>
            <a:endParaRPr lang="en-US"/>
          </a:p>
        </p:txBody>
      </p:sp>
    </p:spTree>
    <p:extLst>
      <p:ext uri="{BB962C8B-B14F-4D97-AF65-F5344CB8AC3E}">
        <p14:creationId xmlns:p14="http://schemas.microsoft.com/office/powerpoint/2010/main" val="252812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256001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328975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345565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269516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13</a:t>
            </a:fld>
            <a:endParaRPr lang="zh-CN" altLang="en-US"/>
          </a:p>
        </p:txBody>
      </p:sp>
    </p:spTree>
    <p:extLst>
      <p:ext uri="{BB962C8B-B14F-4D97-AF65-F5344CB8AC3E}">
        <p14:creationId xmlns:p14="http://schemas.microsoft.com/office/powerpoint/2010/main" val="228782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194659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3123198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183560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40907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18</a:t>
            </a:fld>
            <a:endParaRPr lang="zh-CN" altLang="en-US"/>
          </a:p>
        </p:txBody>
      </p:sp>
    </p:spTree>
    <p:extLst>
      <p:ext uri="{BB962C8B-B14F-4D97-AF65-F5344CB8AC3E}">
        <p14:creationId xmlns:p14="http://schemas.microsoft.com/office/powerpoint/2010/main" val="869686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19</a:t>
            </a:fld>
            <a:endParaRPr lang="zh-CN" altLang="en-US"/>
          </a:p>
        </p:txBody>
      </p:sp>
    </p:spTree>
    <p:extLst>
      <p:ext uri="{BB962C8B-B14F-4D97-AF65-F5344CB8AC3E}">
        <p14:creationId xmlns:p14="http://schemas.microsoft.com/office/powerpoint/2010/main" val="102147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4128400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20</a:t>
            </a:fld>
            <a:endParaRPr lang="zh-CN" altLang="en-US"/>
          </a:p>
        </p:txBody>
      </p:sp>
    </p:spTree>
    <p:extLst>
      <p:ext uri="{BB962C8B-B14F-4D97-AF65-F5344CB8AC3E}">
        <p14:creationId xmlns:p14="http://schemas.microsoft.com/office/powerpoint/2010/main" val="87721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21</a:t>
            </a:fld>
            <a:endParaRPr lang="zh-CN" altLang="en-US"/>
          </a:p>
        </p:txBody>
      </p:sp>
    </p:spTree>
    <p:extLst>
      <p:ext uri="{BB962C8B-B14F-4D97-AF65-F5344CB8AC3E}">
        <p14:creationId xmlns:p14="http://schemas.microsoft.com/office/powerpoint/2010/main" val="2681984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22</a:t>
            </a:fld>
            <a:endParaRPr lang="zh-CN" altLang="en-US"/>
          </a:p>
        </p:txBody>
      </p:sp>
    </p:spTree>
    <p:extLst>
      <p:ext uri="{BB962C8B-B14F-4D97-AF65-F5344CB8AC3E}">
        <p14:creationId xmlns:p14="http://schemas.microsoft.com/office/powerpoint/2010/main" val="71479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23</a:t>
            </a:fld>
            <a:endParaRPr lang="zh-CN" altLang="en-US"/>
          </a:p>
        </p:txBody>
      </p:sp>
    </p:spTree>
    <p:extLst>
      <p:ext uri="{BB962C8B-B14F-4D97-AF65-F5344CB8AC3E}">
        <p14:creationId xmlns:p14="http://schemas.microsoft.com/office/powerpoint/2010/main" val="1088128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24</a:t>
            </a:fld>
            <a:endParaRPr lang="zh-CN" altLang="en-US"/>
          </a:p>
        </p:txBody>
      </p:sp>
    </p:spTree>
    <p:extLst>
      <p:ext uri="{BB962C8B-B14F-4D97-AF65-F5344CB8AC3E}">
        <p14:creationId xmlns:p14="http://schemas.microsoft.com/office/powerpoint/2010/main" val="2309756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25</a:t>
            </a:fld>
            <a:endParaRPr lang="zh-CN" altLang="en-US"/>
          </a:p>
        </p:txBody>
      </p:sp>
    </p:spTree>
    <p:extLst>
      <p:ext uri="{BB962C8B-B14F-4D97-AF65-F5344CB8AC3E}">
        <p14:creationId xmlns:p14="http://schemas.microsoft.com/office/powerpoint/2010/main" val="1010531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26</a:t>
            </a:fld>
            <a:endParaRPr lang="zh-CN" altLang="en-US"/>
          </a:p>
        </p:txBody>
      </p:sp>
    </p:spTree>
    <p:extLst>
      <p:ext uri="{BB962C8B-B14F-4D97-AF65-F5344CB8AC3E}">
        <p14:creationId xmlns:p14="http://schemas.microsoft.com/office/powerpoint/2010/main" val="410272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27</a:t>
            </a:fld>
            <a:endParaRPr lang="zh-CN" altLang="en-US"/>
          </a:p>
        </p:txBody>
      </p:sp>
    </p:spTree>
    <p:extLst>
      <p:ext uri="{BB962C8B-B14F-4D97-AF65-F5344CB8AC3E}">
        <p14:creationId xmlns:p14="http://schemas.microsoft.com/office/powerpoint/2010/main" val="3731541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28</a:t>
            </a:fld>
            <a:endParaRPr lang="zh-CN" altLang="en-US"/>
          </a:p>
        </p:txBody>
      </p:sp>
    </p:spTree>
    <p:extLst>
      <p:ext uri="{BB962C8B-B14F-4D97-AF65-F5344CB8AC3E}">
        <p14:creationId xmlns:p14="http://schemas.microsoft.com/office/powerpoint/2010/main" val="897396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29</a:t>
            </a:fld>
            <a:endParaRPr lang="zh-CN" altLang="en-US"/>
          </a:p>
        </p:txBody>
      </p:sp>
    </p:spTree>
    <p:extLst>
      <p:ext uri="{BB962C8B-B14F-4D97-AF65-F5344CB8AC3E}">
        <p14:creationId xmlns:p14="http://schemas.microsoft.com/office/powerpoint/2010/main" val="237900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1160273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30</a:t>
            </a:fld>
            <a:endParaRPr lang="zh-CN" altLang="en-US"/>
          </a:p>
        </p:txBody>
      </p:sp>
    </p:spTree>
    <p:extLst>
      <p:ext uri="{BB962C8B-B14F-4D97-AF65-F5344CB8AC3E}">
        <p14:creationId xmlns:p14="http://schemas.microsoft.com/office/powerpoint/2010/main" val="314307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223102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37764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130252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323589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225191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79995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1E1691-ED87-48E0-B80C-A5FE2474BB4B}"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71267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782445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2346910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829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879950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1E1691-ED87-48E0-B80C-A5FE2474BB4B}" type="datetimeFigureOut">
              <a:rPr lang="en-US" smtClean="0"/>
              <a:t>5/13/2023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2601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E1691-ED87-48E0-B80C-A5FE2474BB4B}"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59671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E1691-ED87-48E0-B80C-A5FE2474BB4B}" type="datetimeFigureOut">
              <a:rPr lang="en-US" smtClean="0"/>
              <a:t>5/13/2023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71064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E1691-ED87-48E0-B80C-A5FE2474BB4B}" type="datetimeFigureOut">
              <a:rPr lang="en-US" smtClean="0"/>
              <a:t>5/13/2023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0272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E1691-ED87-48E0-B80C-A5FE2474BB4B}" type="datetimeFigureOut">
              <a:rPr lang="en-US" smtClean="0"/>
              <a:t>5/13/2023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18546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1E1691-ED87-48E0-B80C-A5FE2474BB4B}"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24965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1E1691-ED87-48E0-B80C-A5FE2474BB4B}" type="datetimeFigureOut">
              <a:rPr lang="en-US" smtClean="0"/>
              <a:t>5/13/2023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25539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1691-ED87-48E0-B80C-A5FE2474BB4B}" type="datetimeFigureOut">
              <a:rPr lang="en-US" smtClean="0"/>
              <a:t>5/13/2023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67424-E984-4FD4-980E-A41A686516AA}" type="slidenum">
              <a:rPr lang="en-US" smtClean="0"/>
              <a:t>‹#›</a:t>
            </a:fld>
            <a:endParaRPr lang="en-US"/>
          </a:p>
        </p:txBody>
      </p:sp>
    </p:spTree>
    <p:extLst>
      <p:ext uri="{BB962C8B-B14F-4D97-AF65-F5344CB8AC3E}">
        <p14:creationId xmlns:p14="http://schemas.microsoft.com/office/powerpoint/2010/main" val="38291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619758" y="2546802"/>
            <a:ext cx="7648584" cy="769441"/>
          </a:xfrm>
          <a:prstGeom prst="rect">
            <a:avLst/>
          </a:prstGeom>
          <a:noFill/>
        </p:spPr>
        <p:txBody>
          <a:bodyPr wrap="square">
            <a:spAutoFit/>
          </a:bodyPr>
          <a:lstStyle/>
          <a:p>
            <a:pPr>
              <a:defRPr/>
            </a:pPr>
            <a:r>
              <a:rPr lang="en-US" altLang="zh-CN" sz="4400" b="1" err="1">
                <a:solidFill>
                  <a:srgbClr val="1D4251"/>
                </a:solidFill>
                <a:cs typeface="+mn-ea"/>
                <a:sym typeface="+mn-lt"/>
              </a:rPr>
              <a:t>Ngành</a:t>
            </a:r>
            <a:r>
              <a:rPr lang="en-US" altLang="zh-CN" sz="4400" b="1">
                <a:solidFill>
                  <a:srgbClr val="1D4251"/>
                </a:solidFill>
                <a:cs typeface="+mn-ea"/>
                <a:sym typeface="+mn-lt"/>
              </a:rPr>
              <a:t> </a:t>
            </a:r>
            <a:r>
              <a:rPr lang="en-US" altLang="zh-CN" sz="4400" b="1" err="1">
                <a:solidFill>
                  <a:srgbClr val="1D4251"/>
                </a:solidFill>
                <a:cs typeface="+mn-ea"/>
                <a:sym typeface="+mn-lt"/>
              </a:rPr>
              <a:t>Công</a:t>
            </a:r>
            <a:r>
              <a:rPr lang="en-US" altLang="zh-CN" sz="4400" b="1">
                <a:solidFill>
                  <a:srgbClr val="1D4251"/>
                </a:solidFill>
                <a:cs typeface="+mn-ea"/>
                <a:sym typeface="+mn-lt"/>
              </a:rPr>
              <a:t> </a:t>
            </a:r>
            <a:r>
              <a:rPr lang="en-US" altLang="zh-CN" sz="4400" b="1" err="1">
                <a:solidFill>
                  <a:srgbClr val="1D4251"/>
                </a:solidFill>
                <a:cs typeface="+mn-ea"/>
                <a:sym typeface="+mn-lt"/>
              </a:rPr>
              <a:t>Nghệ</a:t>
            </a:r>
            <a:r>
              <a:rPr lang="en-US" altLang="zh-CN" sz="4400" b="1">
                <a:solidFill>
                  <a:srgbClr val="1D4251"/>
                </a:solidFill>
                <a:cs typeface="+mn-ea"/>
                <a:sym typeface="+mn-lt"/>
              </a:rPr>
              <a:t> </a:t>
            </a:r>
            <a:r>
              <a:rPr lang="en-US" altLang="zh-CN" sz="4400" b="1" err="1">
                <a:solidFill>
                  <a:srgbClr val="1D4251"/>
                </a:solidFill>
                <a:cs typeface="+mn-ea"/>
                <a:sym typeface="+mn-lt"/>
              </a:rPr>
              <a:t>Thông</a:t>
            </a:r>
            <a:r>
              <a:rPr lang="en-US" altLang="zh-CN" sz="4400" b="1">
                <a:solidFill>
                  <a:srgbClr val="1D4251"/>
                </a:solidFill>
                <a:cs typeface="+mn-ea"/>
                <a:sym typeface="+mn-lt"/>
              </a:rPr>
              <a:t> Tin</a:t>
            </a:r>
            <a:endParaRPr lang="zh-CN" altLang="en-US" sz="4400" b="1">
              <a:solidFill>
                <a:srgbClr val="1D4251"/>
              </a:solidFill>
              <a:cs typeface="+mn-ea"/>
              <a:sym typeface="+mn-lt"/>
            </a:endParaRPr>
          </a:p>
        </p:txBody>
      </p:sp>
      <p:sp>
        <p:nvSpPr>
          <p:cNvPr id="64" name="文本框 63"/>
          <p:cNvSpPr txBox="1"/>
          <p:nvPr/>
        </p:nvSpPr>
        <p:spPr>
          <a:xfrm>
            <a:off x="1591312" y="4246015"/>
            <a:ext cx="7272339" cy="461665"/>
          </a:xfrm>
          <a:prstGeom prst="rect">
            <a:avLst/>
          </a:prstGeom>
          <a:noFill/>
        </p:spPr>
        <p:txBody>
          <a:bodyPr wrap="square">
            <a:spAutoFit/>
          </a:bodyPr>
          <a:lstStyle/>
          <a:p>
            <a:pPr eaLnBrk="1" fontAlgn="auto" hangingPunct="1">
              <a:spcBef>
                <a:spcPts val="0"/>
              </a:spcBef>
              <a:spcAft>
                <a:spcPts val="0"/>
              </a:spcAft>
              <a:defRPr/>
            </a:pPr>
            <a:r>
              <a:rPr lang="en-US" altLang="zh-CN" sz="2400" err="1">
                <a:solidFill>
                  <a:schemeClr val="tx1">
                    <a:lumMod val="75000"/>
                    <a:lumOff val="25000"/>
                  </a:schemeClr>
                </a:solidFill>
                <a:cs typeface="+mn-ea"/>
                <a:sym typeface="+mn-lt"/>
              </a:rPr>
              <a:t>Giáo</a:t>
            </a:r>
            <a:r>
              <a:rPr lang="en-US" altLang="zh-CN" sz="2400">
                <a:solidFill>
                  <a:schemeClr val="tx1">
                    <a:lumMod val="75000"/>
                    <a:lumOff val="25000"/>
                  </a:schemeClr>
                </a:solidFill>
                <a:cs typeface="+mn-ea"/>
                <a:sym typeface="+mn-lt"/>
              </a:rPr>
              <a:t> </a:t>
            </a:r>
            <a:r>
              <a:rPr lang="en-US" altLang="zh-CN" sz="2400" err="1">
                <a:solidFill>
                  <a:schemeClr val="tx1">
                    <a:lumMod val="75000"/>
                    <a:lumOff val="25000"/>
                  </a:schemeClr>
                </a:solidFill>
                <a:cs typeface="+mn-ea"/>
                <a:sym typeface="+mn-lt"/>
              </a:rPr>
              <a:t>viên</a:t>
            </a:r>
            <a:r>
              <a:rPr lang="en-US" altLang="zh-CN" sz="2400">
                <a:solidFill>
                  <a:schemeClr val="tx1">
                    <a:lumMod val="75000"/>
                    <a:lumOff val="25000"/>
                  </a:schemeClr>
                </a:solidFill>
                <a:cs typeface="+mn-ea"/>
                <a:sym typeface="+mn-lt"/>
              </a:rPr>
              <a:t> </a:t>
            </a:r>
            <a:r>
              <a:rPr lang="en-US" altLang="zh-CN" sz="2400" err="1">
                <a:solidFill>
                  <a:schemeClr val="tx1">
                    <a:lumMod val="75000"/>
                    <a:lumOff val="25000"/>
                  </a:schemeClr>
                </a:solidFill>
                <a:cs typeface="+mn-ea"/>
                <a:sym typeface="+mn-lt"/>
              </a:rPr>
              <a:t>hướng</a:t>
            </a:r>
            <a:r>
              <a:rPr lang="en-US" altLang="zh-CN" sz="2400">
                <a:solidFill>
                  <a:schemeClr val="tx1">
                    <a:lumMod val="75000"/>
                    <a:lumOff val="25000"/>
                  </a:schemeClr>
                </a:solidFill>
                <a:cs typeface="+mn-ea"/>
                <a:sym typeface="+mn-lt"/>
              </a:rPr>
              <a:t> </a:t>
            </a:r>
            <a:r>
              <a:rPr lang="en-US" altLang="zh-CN" sz="2400" err="1">
                <a:solidFill>
                  <a:schemeClr val="tx1">
                    <a:lumMod val="75000"/>
                    <a:lumOff val="25000"/>
                  </a:schemeClr>
                </a:solidFill>
                <a:cs typeface="+mn-ea"/>
                <a:sym typeface="+mn-lt"/>
              </a:rPr>
              <a:t>dẫn</a:t>
            </a:r>
            <a:r>
              <a:rPr lang="en-US" altLang="zh-CN" sz="2400">
                <a:solidFill>
                  <a:schemeClr val="tx1">
                    <a:lumMod val="75000"/>
                    <a:lumOff val="25000"/>
                  </a:schemeClr>
                </a:solidFill>
                <a:cs typeface="+mn-ea"/>
                <a:sym typeface="+mn-lt"/>
              </a:rPr>
              <a:t> : ThS. Nguyễn Quang Ninh</a:t>
            </a:r>
            <a:endParaRPr lang="zh-CN" altLang="en-US" sz="2400">
              <a:solidFill>
                <a:schemeClr val="tx1">
                  <a:lumMod val="75000"/>
                  <a:lumOff val="25000"/>
                </a:schemeClr>
              </a:solidFill>
              <a:cs typeface="+mn-ea"/>
              <a:sym typeface="+mn-lt"/>
            </a:endParaRPr>
          </a:p>
        </p:txBody>
      </p:sp>
      <p:sp>
        <p:nvSpPr>
          <p:cNvPr id="65" name="文本框 64"/>
          <p:cNvSpPr txBox="1"/>
          <p:nvPr/>
        </p:nvSpPr>
        <p:spPr>
          <a:xfrm>
            <a:off x="587860" y="1957768"/>
            <a:ext cx="4676291" cy="646331"/>
          </a:xfrm>
          <a:prstGeom prst="rect">
            <a:avLst/>
          </a:prstGeom>
          <a:noFill/>
        </p:spPr>
        <p:txBody>
          <a:bodyPr wrap="square">
            <a:spAutoFit/>
          </a:bodyPr>
          <a:lstStyle/>
          <a:p>
            <a:pPr eaLnBrk="1" fontAlgn="auto" hangingPunct="1">
              <a:spcBef>
                <a:spcPts val="0"/>
              </a:spcBef>
              <a:spcAft>
                <a:spcPts val="0"/>
              </a:spcAft>
              <a:defRPr/>
            </a:pPr>
            <a:r>
              <a:rPr lang="en-US" altLang="zh-CN" sz="3600" spc="300">
                <a:solidFill>
                  <a:srgbClr val="F5C700"/>
                </a:solidFill>
                <a:cs typeface="+mn-ea"/>
                <a:sym typeface="+mn-lt"/>
              </a:rPr>
              <a:t>ĐỒ ÁN TỐT NGHIỆP</a:t>
            </a:r>
            <a:endParaRPr lang="zh-CN" altLang="en-US" sz="3600" spc="300">
              <a:solidFill>
                <a:srgbClr val="F5C700"/>
              </a:solidFill>
              <a:cs typeface="+mn-ea"/>
              <a:sym typeface="+mn-lt"/>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464" y="411095"/>
            <a:ext cx="952633" cy="952633"/>
          </a:xfrm>
          <a:prstGeom prst="rect">
            <a:avLst/>
          </a:prstGeom>
        </p:spPr>
      </p:pic>
      <p:sp>
        <p:nvSpPr>
          <p:cNvPr id="14" name="文本框 62"/>
          <p:cNvSpPr txBox="1"/>
          <p:nvPr/>
        </p:nvSpPr>
        <p:spPr>
          <a:xfrm>
            <a:off x="1702455" y="836250"/>
            <a:ext cx="9534071" cy="584775"/>
          </a:xfrm>
          <a:prstGeom prst="rect">
            <a:avLst/>
          </a:prstGeom>
          <a:noFill/>
        </p:spPr>
        <p:txBody>
          <a:bodyPr wrap="square">
            <a:spAutoFit/>
          </a:bodyPr>
          <a:lstStyle/>
          <a:p>
            <a:pPr>
              <a:defRPr/>
            </a:pPr>
            <a:r>
              <a:rPr lang="en-US" altLang="zh-CN" sz="3200" b="1">
                <a:solidFill>
                  <a:srgbClr val="1D4251"/>
                </a:solidFill>
                <a:cs typeface="+mn-ea"/>
                <a:sym typeface="+mn-lt"/>
              </a:rPr>
              <a:t>VIỆN KỸ THUẬT VÀ CÔNG NGHỆ</a:t>
            </a:r>
            <a:endParaRPr lang="zh-CN" altLang="en-US" sz="3200" b="1">
              <a:solidFill>
                <a:srgbClr val="1D4251"/>
              </a:solidFill>
              <a:cs typeface="+mn-ea"/>
              <a:sym typeface="+mn-lt"/>
            </a:endParaRPr>
          </a:p>
        </p:txBody>
      </p:sp>
      <p:sp>
        <p:nvSpPr>
          <p:cNvPr id="15" name="文本框 62"/>
          <p:cNvSpPr txBox="1"/>
          <p:nvPr/>
        </p:nvSpPr>
        <p:spPr>
          <a:xfrm>
            <a:off x="2933107" y="272171"/>
            <a:ext cx="3258788" cy="584775"/>
          </a:xfrm>
          <a:prstGeom prst="rect">
            <a:avLst/>
          </a:prstGeom>
          <a:noFill/>
        </p:spPr>
        <p:txBody>
          <a:bodyPr wrap="square">
            <a:spAutoFit/>
          </a:bodyPr>
          <a:lstStyle/>
          <a:p>
            <a:pPr>
              <a:defRPr/>
            </a:pPr>
            <a:r>
              <a:rPr lang="en-US" altLang="zh-CN" sz="3200" b="1">
                <a:solidFill>
                  <a:srgbClr val="1D4251"/>
                </a:solidFill>
                <a:cs typeface="+mn-ea"/>
                <a:sym typeface="+mn-lt"/>
              </a:rPr>
              <a:t>ĐẠI HỌC VINH</a:t>
            </a:r>
            <a:endParaRPr lang="zh-CN" altLang="en-US" sz="3200" b="1">
              <a:solidFill>
                <a:srgbClr val="1D4251"/>
              </a:solidFill>
              <a:cs typeface="+mn-ea"/>
              <a:sym typeface="+mn-lt"/>
            </a:endParaRPr>
          </a:p>
        </p:txBody>
      </p:sp>
      <p:sp>
        <p:nvSpPr>
          <p:cNvPr id="16" name="文本框 63"/>
          <p:cNvSpPr txBox="1"/>
          <p:nvPr/>
        </p:nvSpPr>
        <p:spPr>
          <a:xfrm>
            <a:off x="1591312" y="4741570"/>
            <a:ext cx="5967202" cy="430887"/>
          </a:xfrm>
          <a:prstGeom prst="rect">
            <a:avLst/>
          </a:prstGeom>
          <a:noFill/>
        </p:spPr>
        <p:txBody>
          <a:bodyPr>
            <a:spAutoFit/>
          </a:bodyPr>
          <a:lstStyle/>
          <a:p>
            <a:pPr eaLnBrk="1" fontAlgn="auto" hangingPunct="1">
              <a:spcBef>
                <a:spcPts val="0"/>
              </a:spcBef>
              <a:spcAft>
                <a:spcPts val="0"/>
              </a:spcAft>
              <a:defRPr/>
            </a:pPr>
            <a:r>
              <a:rPr lang="en-US" altLang="zh-CN" sz="2200" err="1">
                <a:solidFill>
                  <a:schemeClr val="tx1">
                    <a:lumMod val="75000"/>
                    <a:lumOff val="25000"/>
                  </a:schemeClr>
                </a:solidFill>
                <a:cs typeface="+mn-ea"/>
                <a:sym typeface="+mn-lt"/>
              </a:rPr>
              <a:t>Sinh</a:t>
            </a:r>
            <a:r>
              <a:rPr lang="en-US" altLang="zh-CN" sz="2200">
                <a:solidFill>
                  <a:schemeClr val="tx1">
                    <a:lumMod val="75000"/>
                    <a:lumOff val="25000"/>
                  </a:schemeClr>
                </a:solidFill>
                <a:cs typeface="+mn-ea"/>
                <a:sym typeface="+mn-lt"/>
              </a:rPr>
              <a:t> </a:t>
            </a:r>
            <a:r>
              <a:rPr lang="en-US" altLang="zh-CN" sz="2200" err="1">
                <a:solidFill>
                  <a:schemeClr val="tx1">
                    <a:lumMod val="75000"/>
                    <a:lumOff val="25000"/>
                  </a:schemeClr>
                </a:solidFill>
                <a:cs typeface="+mn-ea"/>
                <a:sym typeface="+mn-lt"/>
              </a:rPr>
              <a:t>viên</a:t>
            </a:r>
            <a:r>
              <a:rPr lang="en-US" altLang="zh-CN" sz="2200">
                <a:solidFill>
                  <a:schemeClr val="tx1">
                    <a:lumMod val="75000"/>
                    <a:lumOff val="25000"/>
                  </a:schemeClr>
                </a:solidFill>
                <a:cs typeface="+mn-ea"/>
                <a:sym typeface="+mn-lt"/>
              </a:rPr>
              <a:t> </a:t>
            </a:r>
            <a:r>
              <a:rPr lang="en-US" altLang="zh-CN" sz="2200" err="1">
                <a:solidFill>
                  <a:schemeClr val="tx1">
                    <a:lumMod val="75000"/>
                    <a:lumOff val="25000"/>
                  </a:schemeClr>
                </a:solidFill>
                <a:cs typeface="+mn-ea"/>
                <a:sym typeface="+mn-lt"/>
              </a:rPr>
              <a:t>thực</a:t>
            </a:r>
            <a:r>
              <a:rPr lang="en-US" altLang="zh-CN" sz="2200">
                <a:solidFill>
                  <a:schemeClr val="tx1">
                    <a:lumMod val="75000"/>
                    <a:lumOff val="25000"/>
                  </a:schemeClr>
                </a:solidFill>
                <a:cs typeface="+mn-ea"/>
                <a:sym typeface="+mn-lt"/>
              </a:rPr>
              <a:t> </a:t>
            </a:r>
            <a:r>
              <a:rPr lang="en-US" altLang="zh-CN" sz="2200" err="1">
                <a:solidFill>
                  <a:schemeClr val="tx1">
                    <a:lumMod val="75000"/>
                    <a:lumOff val="25000"/>
                  </a:schemeClr>
                </a:solidFill>
                <a:cs typeface="+mn-ea"/>
                <a:sym typeface="+mn-lt"/>
              </a:rPr>
              <a:t>hiện</a:t>
            </a:r>
            <a:r>
              <a:rPr lang="en-US" altLang="zh-CN" sz="2200">
                <a:solidFill>
                  <a:schemeClr val="tx1">
                    <a:lumMod val="75000"/>
                    <a:lumOff val="25000"/>
                  </a:schemeClr>
                </a:solidFill>
                <a:cs typeface="+mn-ea"/>
                <a:sym typeface="+mn-lt"/>
              </a:rPr>
              <a:t> : Trần Trọng Quang Huy</a:t>
            </a:r>
            <a:endParaRPr lang="zh-CN" altLang="en-US" sz="2200">
              <a:solidFill>
                <a:schemeClr val="tx1">
                  <a:lumMod val="75000"/>
                  <a:lumOff val="25000"/>
                </a:schemeClr>
              </a:solidFill>
              <a:cs typeface="+mn-ea"/>
              <a:sym typeface="+mn-lt"/>
            </a:endParaRPr>
          </a:p>
        </p:txBody>
      </p:sp>
      <p:sp>
        <p:nvSpPr>
          <p:cNvPr id="17" name="文本框 63"/>
          <p:cNvSpPr txBox="1"/>
          <p:nvPr/>
        </p:nvSpPr>
        <p:spPr>
          <a:xfrm>
            <a:off x="1591312" y="5203235"/>
            <a:ext cx="4360933" cy="430887"/>
          </a:xfrm>
          <a:prstGeom prst="rect">
            <a:avLst/>
          </a:prstGeom>
          <a:noFill/>
        </p:spPr>
        <p:txBody>
          <a:bodyPr wrap="square">
            <a:spAutoFit/>
          </a:bodyPr>
          <a:lstStyle/>
          <a:p>
            <a:pPr eaLnBrk="1" fontAlgn="auto" hangingPunct="1">
              <a:spcBef>
                <a:spcPts val="0"/>
              </a:spcBef>
              <a:spcAft>
                <a:spcPts val="0"/>
              </a:spcAft>
              <a:defRPr/>
            </a:pPr>
            <a:r>
              <a:rPr lang="en-US" altLang="zh-CN" sz="2200" err="1">
                <a:solidFill>
                  <a:schemeClr val="tx1">
                    <a:lumMod val="75000"/>
                    <a:lumOff val="25000"/>
                  </a:schemeClr>
                </a:solidFill>
                <a:cs typeface="+mn-ea"/>
                <a:sym typeface="+mn-lt"/>
              </a:rPr>
              <a:t>Lớp</a:t>
            </a:r>
            <a:r>
              <a:rPr lang="en-US" altLang="zh-CN" sz="2200">
                <a:solidFill>
                  <a:schemeClr val="tx1">
                    <a:lumMod val="75000"/>
                    <a:lumOff val="25000"/>
                  </a:schemeClr>
                </a:solidFill>
                <a:cs typeface="+mn-ea"/>
                <a:sym typeface="+mn-lt"/>
              </a:rPr>
              <a:t> : 59K2 – Ngành CNTT</a:t>
            </a:r>
            <a:endParaRPr lang="zh-CN" altLang="en-US" sz="2200">
              <a:solidFill>
                <a:schemeClr val="tx1">
                  <a:lumMod val="75000"/>
                  <a:lumOff val="25000"/>
                </a:schemeClr>
              </a:solidFill>
              <a:cs typeface="+mn-ea"/>
              <a:sym typeface="+mn-lt"/>
            </a:endParaRPr>
          </a:p>
        </p:txBody>
      </p:sp>
      <p:sp>
        <p:nvSpPr>
          <p:cNvPr id="9" name="文本框 62">
            <a:extLst>
              <a:ext uri="{FF2B5EF4-FFF2-40B4-BE49-F238E27FC236}">
                <a16:creationId xmlns:a16="http://schemas.microsoft.com/office/drawing/2014/main" id="{77A4E7D3-9A91-1A32-2C13-D0DA5C18DA43}"/>
              </a:ext>
            </a:extLst>
          </p:cNvPr>
          <p:cNvSpPr txBox="1"/>
          <p:nvPr/>
        </p:nvSpPr>
        <p:spPr>
          <a:xfrm>
            <a:off x="619758" y="3377337"/>
            <a:ext cx="8275791" cy="584775"/>
          </a:xfrm>
          <a:prstGeom prst="rect">
            <a:avLst/>
          </a:prstGeom>
          <a:noFill/>
        </p:spPr>
        <p:txBody>
          <a:bodyPr wrap="square">
            <a:spAutoFit/>
          </a:bodyPr>
          <a:lstStyle/>
          <a:p>
            <a:pPr>
              <a:defRPr/>
            </a:pPr>
            <a:r>
              <a:rPr lang="en-US" altLang="zh-CN" sz="3200" b="1">
                <a:solidFill>
                  <a:srgbClr val="1D4251"/>
                </a:solidFill>
                <a:cs typeface="+mn-ea"/>
                <a:sym typeface="+mn-lt"/>
              </a:rPr>
              <a:t>Đề Tài : Xây dựng Website đặt phòng khách sạn </a:t>
            </a:r>
            <a:endParaRPr lang="zh-CN" altLang="en-US" sz="3200" b="1">
              <a:solidFill>
                <a:srgbClr val="1D4251"/>
              </a:solidFill>
              <a:cs typeface="+mn-ea"/>
              <a:sym typeface="+mn-lt"/>
            </a:endParaRPr>
          </a:p>
        </p:txBody>
      </p:sp>
    </p:spTree>
    <p:extLst>
      <p:ext uri="{BB962C8B-B14F-4D97-AF65-F5344CB8AC3E}">
        <p14:creationId xmlns:p14="http://schemas.microsoft.com/office/powerpoint/2010/main" val="2261870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81272" y="1822745"/>
            <a:ext cx="7805929"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157963" cy="461665"/>
          </a:xfrm>
          <a:prstGeom prst="rect">
            <a:avLst/>
          </a:prstGeom>
        </p:spPr>
        <p:txBody>
          <a:bodyPr wrap="none">
            <a:spAutoFit/>
          </a:bodyPr>
          <a:lstStyle/>
          <a:p>
            <a:r>
              <a:rPr lang="en-US" altLang="zh-CN" sz="2400" b="1">
                <a:solidFill>
                  <a:schemeClr val="bg1"/>
                </a:solidFill>
                <a:cs typeface="+mn-ea"/>
                <a:sym typeface="+mn-lt"/>
              </a:rPr>
              <a:t>Mục tiêu chung</a:t>
            </a:r>
            <a:endParaRPr lang="zh-CN" altLang="en-US" sz="2400" b="1">
              <a:solidFill>
                <a:schemeClr val="bg1"/>
              </a:solidFill>
              <a:cs typeface="+mn-ea"/>
              <a:sym typeface="+mn-lt"/>
            </a:endParaRPr>
          </a:p>
        </p:txBody>
      </p:sp>
      <p:sp>
        <p:nvSpPr>
          <p:cNvPr id="5" name="矩形 4"/>
          <p:cNvSpPr/>
          <p:nvPr/>
        </p:nvSpPr>
        <p:spPr>
          <a:xfrm>
            <a:off x="4448846" y="3223067"/>
            <a:ext cx="6725122" cy="1200329"/>
          </a:xfrm>
          <a:prstGeom prst="rect">
            <a:avLst/>
          </a:prstGeom>
        </p:spPr>
        <p:txBody>
          <a:bodyPr wrap="square">
            <a:spAutoFit/>
          </a:bodyPr>
          <a:lstStyle/>
          <a:p>
            <a:pPr>
              <a:spcBef>
                <a:spcPts val="600"/>
              </a:spcBef>
              <a:spcAft>
                <a:spcPts val="600"/>
              </a:spcAft>
            </a:pPr>
            <a:r>
              <a:rPr lang="en-US">
                <a:solidFill>
                  <a:schemeClr val="bg1"/>
                </a:solidFill>
                <a:latin typeface="Calibri" panose="020F0502020204030204" pitchFamily="34" charset="0"/>
                <a:ea typeface="Calibri" panose="020F0502020204030204" pitchFamily="34" charset="0"/>
                <a:cs typeface="Calibri" panose="020F0502020204030204" pitchFamily="34" charset="0"/>
              </a:rPr>
              <a:t>W</a:t>
            </a:r>
            <a:r>
              <a:rPr lang="vi-VN">
                <a:solidFill>
                  <a:schemeClr val="bg1"/>
                </a:solidFill>
                <a:latin typeface="Calibri" panose="020F0502020204030204" pitchFamily="34" charset="0"/>
                <a:ea typeface="Calibri" panose="020F0502020204030204" pitchFamily="34" charset="0"/>
                <a:cs typeface="Calibri" panose="020F0502020204030204" pitchFamily="34" charset="0"/>
              </a:rPr>
              <a:t>ebsite đặt phòng khách sạn phải đáp ứng đầy đủ chức năng, đảm bảo tính ổn định, hiệu quả và an toàn thông tin. Nó giúp khách sạn quản lý và vận hành tốt hơn, cung cấp trải nghiệm tốt hơn cho khách hàng và nâng cao chất lượng dịch vụ của khách sạn.</a:t>
            </a: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C37F333-D0FB-7EED-D5E4-D63516E03E0D}"/>
              </a:ext>
            </a:extLst>
          </p:cNvPr>
          <p:cNvPicPr>
            <a:picLocks noChangeAspect="1"/>
          </p:cNvPicPr>
          <p:nvPr/>
        </p:nvPicPr>
        <p:blipFill>
          <a:blip r:embed="rId3"/>
          <a:stretch>
            <a:fillRect/>
          </a:stretch>
        </p:blipFill>
        <p:spPr>
          <a:xfrm>
            <a:off x="169598" y="2278379"/>
            <a:ext cx="3727887" cy="2612707"/>
          </a:xfrm>
          <a:prstGeom prst="rect">
            <a:avLst/>
          </a:prstGeom>
        </p:spPr>
      </p:pic>
    </p:spTree>
    <p:extLst>
      <p:ext uri="{BB962C8B-B14F-4D97-AF65-F5344CB8AC3E}">
        <p14:creationId xmlns:p14="http://schemas.microsoft.com/office/powerpoint/2010/main" val="7301372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4C7A73-D144-44C6-963C-0C00BEEF09B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BE079EE6-C7CF-4A53-BEC9-E9E7DDFA3233}"/>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02</a:t>
            </a:r>
            <a:endParaRPr lang="zh-CN" altLang="en-US" sz="8000">
              <a:solidFill>
                <a:schemeClr val="bg1"/>
              </a:solidFill>
              <a:cs typeface="+mn-ea"/>
              <a:sym typeface="+mn-lt"/>
            </a:endParaRPr>
          </a:p>
        </p:txBody>
      </p:sp>
      <p:sp>
        <p:nvSpPr>
          <p:cNvPr id="8" name="文本框 7">
            <a:extLst>
              <a:ext uri="{FF2B5EF4-FFF2-40B4-BE49-F238E27FC236}">
                <a16:creationId xmlns:a16="http://schemas.microsoft.com/office/drawing/2014/main" id="{D2F84EC4-4857-42A7-B414-FC8D7392F7AB}"/>
              </a:ext>
            </a:extLst>
          </p:cNvPr>
          <p:cNvSpPr txBox="1"/>
          <p:nvPr/>
        </p:nvSpPr>
        <p:spPr>
          <a:xfrm>
            <a:off x="2954825" y="3392802"/>
            <a:ext cx="6282361" cy="923330"/>
          </a:xfrm>
          <a:prstGeom prst="rect">
            <a:avLst/>
          </a:prstGeom>
          <a:noFill/>
        </p:spPr>
        <p:txBody>
          <a:bodyPr wrap="none" rtlCol="0">
            <a:spAutoFit/>
          </a:bodyPr>
          <a:lstStyle/>
          <a:p>
            <a:pPr algn="ctr"/>
            <a:r>
              <a:rPr lang="en-US" altLang="zh-CN" sz="5400" b="1">
                <a:solidFill>
                  <a:schemeClr val="bg1"/>
                </a:solidFill>
                <a:cs typeface="+mn-ea"/>
                <a:sym typeface="+mn-lt"/>
              </a:rPr>
              <a:t>Phân Tích và Thiết Kế</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28260515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3"/>
          <p:cNvSpPr/>
          <p:nvPr/>
        </p:nvSpPr>
        <p:spPr>
          <a:xfrm>
            <a:off x="348133" y="466358"/>
            <a:ext cx="4887685" cy="461665"/>
          </a:xfrm>
          <a:prstGeom prst="rect">
            <a:avLst/>
          </a:prstGeom>
        </p:spPr>
        <p:txBody>
          <a:bodyPr wrap="none">
            <a:spAutoFit/>
          </a:bodyPr>
          <a:lstStyle/>
          <a:p>
            <a:pPr algn="ctr"/>
            <a:r>
              <a:rPr lang="en-US" altLang="zh-CN" sz="2400" b="1">
                <a:solidFill>
                  <a:srgbClr val="1D4251"/>
                </a:solidFill>
                <a:cs typeface="+mn-ea"/>
                <a:sym typeface="+mn-lt"/>
              </a:rPr>
              <a:t>Sơ đồ phân cấp chức năng khách sạn</a:t>
            </a:r>
            <a:endParaRPr lang="zh-CN" altLang="en-US" sz="2400" b="1">
              <a:solidFill>
                <a:srgbClr val="1D4251"/>
              </a:solidFill>
              <a:cs typeface="+mn-ea"/>
              <a:sym typeface="+mn-lt"/>
            </a:endParaRPr>
          </a:p>
        </p:txBody>
      </p:sp>
      <p:pic>
        <p:nvPicPr>
          <p:cNvPr id="11" name="Picture 10" descr="A screenshot of a black screen&#10;&#10;Description automatically generated with low confidence">
            <a:extLst>
              <a:ext uri="{FF2B5EF4-FFF2-40B4-BE49-F238E27FC236}">
                <a16:creationId xmlns:a16="http://schemas.microsoft.com/office/drawing/2014/main" id="{3B0F0A26-0F54-00D1-70AB-068AC88B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5" y="1623060"/>
            <a:ext cx="10283940" cy="3237129"/>
          </a:xfrm>
          <a:prstGeom prst="rect">
            <a:avLst/>
          </a:prstGeom>
        </p:spPr>
      </p:pic>
    </p:spTree>
    <p:extLst>
      <p:ext uri="{BB962C8B-B14F-4D97-AF65-F5344CB8AC3E}">
        <p14:creationId xmlns:p14="http://schemas.microsoft.com/office/powerpoint/2010/main" val="22315384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
          <p:cNvSpPr/>
          <p:nvPr/>
        </p:nvSpPr>
        <p:spPr>
          <a:xfrm>
            <a:off x="678889" y="211785"/>
            <a:ext cx="2538195" cy="461665"/>
          </a:xfrm>
          <a:prstGeom prst="rect">
            <a:avLst/>
          </a:prstGeom>
        </p:spPr>
        <p:txBody>
          <a:bodyPr wrap="none">
            <a:spAutoFit/>
          </a:bodyPr>
          <a:lstStyle/>
          <a:p>
            <a:pPr algn="ctr"/>
            <a:r>
              <a:rPr lang="en-US" altLang="zh-CN" sz="2400" b="1">
                <a:solidFill>
                  <a:srgbClr val="1D4251"/>
                </a:solidFill>
                <a:cs typeface="+mn-ea"/>
                <a:sym typeface="+mn-lt"/>
              </a:rPr>
              <a:t>Biểu đồ hoạt động</a:t>
            </a:r>
            <a:endParaRPr lang="zh-CN" altLang="en-US" sz="2400" b="1">
              <a:solidFill>
                <a:srgbClr val="1D4251"/>
              </a:solidFill>
              <a:cs typeface="+mn-ea"/>
              <a:sym typeface="+mn-lt"/>
            </a:endParaRPr>
          </a:p>
        </p:txBody>
      </p:sp>
      <p:sp>
        <p:nvSpPr>
          <p:cNvPr id="12" name="矩形 3"/>
          <p:cNvSpPr/>
          <p:nvPr/>
        </p:nvSpPr>
        <p:spPr>
          <a:xfrm>
            <a:off x="1157910" y="877838"/>
            <a:ext cx="3344313" cy="400110"/>
          </a:xfrm>
          <a:prstGeom prst="rect">
            <a:avLst/>
          </a:prstGeom>
        </p:spPr>
        <p:txBody>
          <a:bodyPr wrap="none">
            <a:spAutoFit/>
          </a:bodyPr>
          <a:lstStyle/>
          <a:p>
            <a:pPr algn="ctr"/>
            <a:r>
              <a:rPr lang="en-US" altLang="zh-CN" sz="2000" b="1">
                <a:solidFill>
                  <a:srgbClr val="1D4251"/>
                </a:solidFill>
                <a:cs typeface="+mn-ea"/>
                <a:sym typeface="+mn-lt"/>
              </a:rPr>
              <a:t>Biểu đồ use case người dùng</a:t>
            </a:r>
            <a:endParaRPr lang="zh-CN" altLang="en-US" sz="2000" b="1">
              <a:solidFill>
                <a:srgbClr val="1D4251"/>
              </a:solidFill>
              <a:cs typeface="+mn-ea"/>
              <a:sym typeface="+mn-lt"/>
            </a:endParaRPr>
          </a:p>
        </p:txBody>
      </p:sp>
      <p:pic>
        <p:nvPicPr>
          <p:cNvPr id="8" name="Picture 7">
            <a:extLst>
              <a:ext uri="{FF2B5EF4-FFF2-40B4-BE49-F238E27FC236}">
                <a16:creationId xmlns:a16="http://schemas.microsoft.com/office/drawing/2014/main" id="{707433FB-BB27-DE70-F876-0508F2B650D4}"/>
              </a:ext>
            </a:extLst>
          </p:cNvPr>
          <p:cNvPicPr>
            <a:picLocks noChangeAspect="1"/>
          </p:cNvPicPr>
          <p:nvPr/>
        </p:nvPicPr>
        <p:blipFill>
          <a:blip r:embed="rId3"/>
          <a:stretch>
            <a:fillRect/>
          </a:stretch>
        </p:blipFill>
        <p:spPr>
          <a:xfrm>
            <a:off x="3096766" y="1482336"/>
            <a:ext cx="5470349" cy="4769287"/>
          </a:xfrm>
          <a:prstGeom prst="rect">
            <a:avLst/>
          </a:prstGeom>
        </p:spPr>
      </p:pic>
    </p:spTree>
    <p:extLst>
      <p:ext uri="{BB962C8B-B14F-4D97-AF65-F5344CB8AC3E}">
        <p14:creationId xmlns:p14="http://schemas.microsoft.com/office/powerpoint/2010/main" val="40897204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
          <p:cNvSpPr/>
          <p:nvPr/>
        </p:nvSpPr>
        <p:spPr>
          <a:xfrm>
            <a:off x="625549" y="194865"/>
            <a:ext cx="2538195" cy="461665"/>
          </a:xfrm>
          <a:prstGeom prst="rect">
            <a:avLst/>
          </a:prstGeom>
        </p:spPr>
        <p:txBody>
          <a:bodyPr wrap="none">
            <a:spAutoFit/>
          </a:bodyPr>
          <a:lstStyle/>
          <a:p>
            <a:pPr algn="ctr"/>
            <a:r>
              <a:rPr lang="en-US" altLang="zh-CN" sz="2400" b="1">
                <a:solidFill>
                  <a:srgbClr val="1D4251"/>
                </a:solidFill>
                <a:cs typeface="+mn-ea"/>
                <a:sym typeface="+mn-lt"/>
              </a:rPr>
              <a:t>Biểu đồ hoạt động</a:t>
            </a:r>
            <a:endParaRPr lang="zh-CN" altLang="en-US" sz="2400" b="1">
              <a:solidFill>
                <a:srgbClr val="1D4251"/>
              </a:solidFill>
              <a:cs typeface="+mn-ea"/>
              <a:sym typeface="+mn-lt"/>
            </a:endParaRPr>
          </a:p>
        </p:txBody>
      </p:sp>
      <p:sp>
        <p:nvSpPr>
          <p:cNvPr id="11" name="矩形 3"/>
          <p:cNvSpPr/>
          <p:nvPr/>
        </p:nvSpPr>
        <p:spPr>
          <a:xfrm>
            <a:off x="1007948" y="790893"/>
            <a:ext cx="3591176" cy="400110"/>
          </a:xfrm>
          <a:prstGeom prst="rect">
            <a:avLst/>
          </a:prstGeom>
        </p:spPr>
        <p:txBody>
          <a:bodyPr wrap="none">
            <a:spAutoFit/>
          </a:bodyPr>
          <a:lstStyle/>
          <a:p>
            <a:pPr algn="ctr"/>
            <a:r>
              <a:rPr lang="en-US" altLang="zh-CN" sz="2000" b="1">
                <a:solidFill>
                  <a:srgbClr val="1D4251"/>
                </a:solidFill>
                <a:cs typeface="+mn-ea"/>
                <a:sym typeface="+mn-lt"/>
              </a:rPr>
              <a:t>Biểu đồ use case người quản lý</a:t>
            </a:r>
            <a:endParaRPr lang="zh-CN" altLang="en-US" sz="2000" b="1">
              <a:solidFill>
                <a:srgbClr val="1D4251"/>
              </a:solidFill>
              <a:cs typeface="+mn-ea"/>
              <a:sym typeface="+mn-lt"/>
            </a:endParaRPr>
          </a:p>
        </p:txBody>
      </p:sp>
      <p:pic>
        <p:nvPicPr>
          <p:cNvPr id="3" name="Picture 2">
            <a:extLst>
              <a:ext uri="{FF2B5EF4-FFF2-40B4-BE49-F238E27FC236}">
                <a16:creationId xmlns:a16="http://schemas.microsoft.com/office/drawing/2014/main" id="{0B840525-615E-D886-5FD3-4B774619F3F4}"/>
              </a:ext>
            </a:extLst>
          </p:cNvPr>
          <p:cNvPicPr>
            <a:picLocks noChangeAspect="1"/>
          </p:cNvPicPr>
          <p:nvPr/>
        </p:nvPicPr>
        <p:blipFill>
          <a:blip r:embed="rId3"/>
          <a:stretch>
            <a:fillRect/>
          </a:stretch>
        </p:blipFill>
        <p:spPr>
          <a:xfrm>
            <a:off x="2543175" y="1354047"/>
            <a:ext cx="7000875" cy="5125916"/>
          </a:xfrm>
          <a:prstGeom prst="rect">
            <a:avLst/>
          </a:prstGeom>
        </p:spPr>
      </p:pic>
    </p:spTree>
    <p:extLst>
      <p:ext uri="{BB962C8B-B14F-4D97-AF65-F5344CB8AC3E}">
        <p14:creationId xmlns:p14="http://schemas.microsoft.com/office/powerpoint/2010/main" val="17113365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sp>
        <p:nvSpPr>
          <p:cNvPr id="5" name="矩形 4"/>
          <p:cNvSpPr/>
          <p:nvPr/>
        </p:nvSpPr>
        <p:spPr>
          <a:xfrm>
            <a:off x="5533640" y="2842996"/>
            <a:ext cx="5840255" cy="2031325"/>
          </a:xfrm>
          <a:prstGeom prst="rect">
            <a:avLst/>
          </a:prstGeom>
        </p:spPr>
        <p:txBody>
          <a:bodyPr wrap="square">
            <a:spAutoFit/>
          </a:bodyPr>
          <a:lstStyle/>
          <a:p>
            <a:pPr fontAlgn="ctr">
              <a:lnSpc>
                <a:spcPct val="150000"/>
              </a:lnSpc>
            </a:pPr>
            <a:r>
              <a:rPr lang="en-US" altLang="zh-CN" sz="1400">
                <a:solidFill>
                  <a:schemeClr val="bg1"/>
                </a:solidFill>
                <a:cs typeface="+mn-ea"/>
                <a:sym typeface="+mn-lt"/>
              </a:rPr>
              <a:t>click to add your text here click to add your text here click to add your text here click to add your text here</a:t>
            </a:r>
          </a:p>
          <a:p>
            <a:pPr fontAlgn="ctr">
              <a:lnSpc>
                <a:spcPct val="150000"/>
              </a:lnSpc>
            </a:pPr>
            <a:r>
              <a:rPr lang="en-US" altLang="zh-CN" sz="140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400">
              <a:solidFill>
                <a:schemeClr val="bg1"/>
              </a:solidFill>
              <a:cs typeface="+mn-ea"/>
              <a:sym typeface="+mn-lt"/>
            </a:endParaRPr>
          </a:p>
          <a:p>
            <a:pPr fontAlgn="ctr">
              <a:lnSpc>
                <a:spcPct val="150000"/>
              </a:lnSpc>
            </a:pPr>
            <a:endParaRPr lang="en-US" altLang="zh-CN" sz="1400">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
          <p:cNvSpPr/>
          <p:nvPr/>
        </p:nvSpPr>
        <p:spPr>
          <a:xfrm>
            <a:off x="714894" y="526745"/>
            <a:ext cx="2953887" cy="461665"/>
          </a:xfrm>
          <a:prstGeom prst="rect">
            <a:avLst/>
          </a:prstGeom>
        </p:spPr>
        <p:txBody>
          <a:bodyPr wrap="none">
            <a:spAutoFit/>
          </a:bodyPr>
          <a:lstStyle/>
          <a:p>
            <a:pPr algn="ctr"/>
            <a:r>
              <a:rPr lang="en-US" altLang="zh-CN" sz="2400" b="1">
                <a:solidFill>
                  <a:srgbClr val="1D4251"/>
                </a:solidFill>
                <a:cs typeface="+mn-ea"/>
                <a:sym typeface="+mn-lt"/>
              </a:rPr>
              <a:t>Thiết kế cơ sở dữ liệu</a:t>
            </a:r>
            <a:endParaRPr lang="zh-CN" altLang="en-US" sz="2400" b="1">
              <a:solidFill>
                <a:srgbClr val="1D4251"/>
              </a:solidFill>
              <a:cs typeface="+mn-ea"/>
              <a:sym typeface="+mn-lt"/>
            </a:endParaRPr>
          </a:p>
        </p:txBody>
      </p:sp>
      <p:pic>
        <p:nvPicPr>
          <p:cNvPr id="9" name="Picture 8"/>
          <p:cNvPicPr/>
          <p:nvPr/>
        </p:nvPicPr>
        <p:blipFill>
          <a:blip r:embed="rId3"/>
          <a:stretch>
            <a:fillRect/>
          </a:stretch>
        </p:blipFill>
        <p:spPr>
          <a:xfrm>
            <a:off x="1519554" y="1378584"/>
            <a:ext cx="8620126" cy="4834256"/>
          </a:xfrm>
          <a:prstGeom prst="rect">
            <a:avLst/>
          </a:prstGeom>
        </p:spPr>
      </p:pic>
    </p:spTree>
    <p:extLst>
      <p:ext uri="{BB962C8B-B14F-4D97-AF65-F5344CB8AC3E}">
        <p14:creationId xmlns:p14="http://schemas.microsoft.com/office/powerpoint/2010/main" val="16477433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03</a:t>
            </a:r>
            <a:endParaRPr lang="zh-CN" altLang="en-US" sz="800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3074063" y="3107571"/>
            <a:ext cx="6043899" cy="923330"/>
          </a:xfrm>
          <a:prstGeom prst="rect">
            <a:avLst/>
          </a:prstGeom>
          <a:noFill/>
        </p:spPr>
        <p:txBody>
          <a:bodyPr wrap="none" rtlCol="0">
            <a:spAutoFit/>
          </a:bodyPr>
          <a:lstStyle/>
          <a:p>
            <a:pPr algn="ctr"/>
            <a:r>
              <a:rPr lang="en-US" altLang="zh-CN" sz="5400" b="1">
                <a:solidFill>
                  <a:schemeClr val="bg1"/>
                </a:solidFill>
                <a:cs typeface="+mn-ea"/>
                <a:sym typeface="+mn-lt"/>
              </a:rPr>
              <a:t>Cài Đặt Và Kiểm Thử</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9965367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503065" y="301442"/>
            <a:ext cx="2962671" cy="461665"/>
          </a:xfrm>
          <a:prstGeom prst="rect">
            <a:avLst/>
          </a:prstGeom>
          <a:noFill/>
        </p:spPr>
        <p:txBody>
          <a:bodyPr wrap="none">
            <a:spAutoFit/>
          </a:bodyPr>
          <a:lstStyle/>
          <a:p>
            <a:r>
              <a:rPr lang="en-US" altLang="zh-CN" sz="2400" b="1">
                <a:solidFill>
                  <a:srgbClr val="F5C700"/>
                </a:solidFill>
                <a:cs typeface="+mn-ea"/>
                <a:sym typeface="+mn-lt"/>
              </a:rPr>
              <a:t>Giao diện người dùng</a:t>
            </a:r>
            <a:endParaRPr lang="zh-CN" altLang="en-US" sz="2400" b="1">
              <a:solidFill>
                <a:srgbClr val="F5C700"/>
              </a:solidFill>
              <a:cs typeface="+mn-ea"/>
              <a:sym typeface="+mn-lt"/>
            </a:endParaRPr>
          </a:p>
        </p:txBody>
      </p:sp>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pic>
        <p:nvPicPr>
          <p:cNvPr id="24" name="Picture 23"/>
          <p:cNvPicPr/>
          <p:nvPr/>
        </p:nvPicPr>
        <p:blipFill>
          <a:blip r:embed="rId3"/>
          <a:stretch>
            <a:fillRect/>
          </a:stretch>
        </p:blipFill>
        <p:spPr>
          <a:xfrm>
            <a:off x="764925" y="1484630"/>
            <a:ext cx="5209155" cy="4347210"/>
          </a:xfrm>
          <a:prstGeom prst="rect">
            <a:avLst/>
          </a:prstGeom>
        </p:spPr>
      </p:pic>
      <p:pic>
        <p:nvPicPr>
          <p:cNvPr id="25" name="Picture 24" descr="Graphical user interface, text, application, email&#10;&#10;Description automatically generated"/>
          <p:cNvPicPr/>
          <p:nvPr/>
        </p:nvPicPr>
        <p:blipFill>
          <a:blip r:embed="rId4"/>
          <a:stretch>
            <a:fillRect/>
          </a:stretch>
        </p:blipFill>
        <p:spPr>
          <a:xfrm>
            <a:off x="6471920" y="1828800"/>
            <a:ext cx="4551680" cy="4003040"/>
          </a:xfrm>
          <a:prstGeom prst="rect">
            <a:avLst/>
          </a:prstGeom>
        </p:spPr>
      </p:pic>
      <p:sp>
        <p:nvSpPr>
          <p:cNvPr id="26" name="矩形 3"/>
          <p:cNvSpPr/>
          <p:nvPr/>
        </p:nvSpPr>
        <p:spPr>
          <a:xfrm>
            <a:off x="1708299" y="1084520"/>
            <a:ext cx="2502608" cy="400110"/>
          </a:xfrm>
          <a:prstGeom prst="rect">
            <a:avLst/>
          </a:prstGeom>
        </p:spPr>
        <p:txBody>
          <a:bodyPr wrap="none">
            <a:spAutoFit/>
          </a:bodyPr>
          <a:lstStyle/>
          <a:p>
            <a:pPr algn="ctr"/>
            <a:r>
              <a:rPr lang="en-US" altLang="zh-CN" sz="2000" b="1">
                <a:solidFill>
                  <a:srgbClr val="1D4251"/>
                </a:solidFill>
                <a:cs typeface="+mn-ea"/>
                <a:sym typeface="+mn-lt"/>
              </a:rPr>
              <a:t>Giao diện người dùng</a:t>
            </a:r>
            <a:endParaRPr lang="zh-CN" altLang="en-US" sz="2000" b="1">
              <a:solidFill>
                <a:srgbClr val="1D4251"/>
              </a:solidFill>
              <a:cs typeface="+mn-ea"/>
              <a:sym typeface="+mn-lt"/>
            </a:endParaRPr>
          </a:p>
        </p:txBody>
      </p:sp>
      <p:sp>
        <p:nvSpPr>
          <p:cNvPr id="27" name="矩形 3"/>
          <p:cNvSpPr/>
          <p:nvPr/>
        </p:nvSpPr>
        <p:spPr>
          <a:xfrm>
            <a:off x="7553364" y="1084520"/>
            <a:ext cx="2388795" cy="400110"/>
          </a:xfrm>
          <a:prstGeom prst="rect">
            <a:avLst/>
          </a:prstGeom>
        </p:spPr>
        <p:txBody>
          <a:bodyPr wrap="none">
            <a:spAutoFit/>
          </a:bodyPr>
          <a:lstStyle/>
          <a:p>
            <a:pPr algn="ctr"/>
            <a:r>
              <a:rPr lang="en-US" altLang="zh-CN" sz="2000" b="1">
                <a:solidFill>
                  <a:srgbClr val="1D4251"/>
                </a:solidFill>
                <a:cs typeface="+mn-ea"/>
                <a:sym typeface="+mn-lt"/>
              </a:rPr>
              <a:t>Giao diện đăng nhập</a:t>
            </a:r>
            <a:endParaRPr lang="zh-CN" altLang="en-US" sz="2000" b="1">
              <a:solidFill>
                <a:srgbClr val="1D4251"/>
              </a:solidFill>
              <a:cs typeface="+mn-ea"/>
              <a:sym typeface="+mn-lt"/>
            </a:endParaRPr>
          </a:p>
        </p:txBody>
      </p:sp>
    </p:spTree>
    <p:extLst>
      <p:ext uri="{BB962C8B-B14F-4D97-AF65-F5344CB8AC3E}">
        <p14:creationId xmlns:p14="http://schemas.microsoft.com/office/powerpoint/2010/main" val="42901364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699229" y="1236920"/>
            <a:ext cx="2034532" cy="400110"/>
          </a:xfrm>
          <a:prstGeom prst="rect">
            <a:avLst/>
          </a:prstGeom>
        </p:spPr>
        <p:txBody>
          <a:bodyPr wrap="none">
            <a:spAutoFit/>
          </a:bodyPr>
          <a:lstStyle/>
          <a:p>
            <a:pPr algn="ctr"/>
            <a:r>
              <a:rPr lang="en-US" altLang="zh-CN" sz="2000" b="1">
                <a:solidFill>
                  <a:srgbClr val="1D4251"/>
                </a:solidFill>
                <a:cs typeface="+mn-ea"/>
                <a:sym typeface="+mn-lt"/>
              </a:rPr>
              <a:t>Giao diện đăng kí</a:t>
            </a:r>
            <a:endParaRPr lang="zh-CN" altLang="en-US" sz="2000" b="1">
              <a:solidFill>
                <a:srgbClr val="1D4251"/>
              </a:solidFill>
              <a:cs typeface="+mn-ea"/>
              <a:sym typeface="+mn-lt"/>
            </a:endParaRPr>
          </a:p>
        </p:txBody>
      </p:sp>
      <p:sp>
        <p:nvSpPr>
          <p:cNvPr id="27" name="矩形 3"/>
          <p:cNvSpPr/>
          <p:nvPr/>
        </p:nvSpPr>
        <p:spPr>
          <a:xfrm>
            <a:off x="7330679" y="1236920"/>
            <a:ext cx="2347951" cy="400110"/>
          </a:xfrm>
          <a:prstGeom prst="rect">
            <a:avLst/>
          </a:prstGeom>
        </p:spPr>
        <p:txBody>
          <a:bodyPr wrap="none">
            <a:spAutoFit/>
          </a:bodyPr>
          <a:lstStyle/>
          <a:p>
            <a:pPr algn="ctr"/>
            <a:r>
              <a:rPr lang="en-US" altLang="zh-CN" sz="2000" b="1">
                <a:solidFill>
                  <a:srgbClr val="1D4251"/>
                </a:solidFill>
                <a:cs typeface="+mn-ea"/>
                <a:sym typeface="+mn-lt"/>
              </a:rPr>
              <a:t>Giao diện đặt phòng</a:t>
            </a:r>
            <a:endParaRPr lang="zh-CN" altLang="en-US" sz="2000" b="1">
              <a:solidFill>
                <a:srgbClr val="1D4251"/>
              </a:solidFill>
              <a:cs typeface="+mn-ea"/>
              <a:sym typeface="+mn-lt"/>
            </a:endParaRPr>
          </a:p>
        </p:txBody>
      </p:sp>
      <p:pic>
        <p:nvPicPr>
          <p:cNvPr id="8" name="Picture 7" descr="Graphical user interface, application&#10;&#10;Description automatically generated"/>
          <p:cNvPicPr/>
          <p:nvPr/>
        </p:nvPicPr>
        <p:blipFill>
          <a:blip r:embed="rId3"/>
          <a:stretch>
            <a:fillRect/>
          </a:stretch>
        </p:blipFill>
        <p:spPr>
          <a:xfrm>
            <a:off x="643371" y="2160270"/>
            <a:ext cx="5059680" cy="3644900"/>
          </a:xfrm>
          <a:prstGeom prst="rect">
            <a:avLst/>
          </a:prstGeom>
        </p:spPr>
      </p:pic>
      <p:pic>
        <p:nvPicPr>
          <p:cNvPr id="9" name="Picture 8" descr="Graphical user interface, application&#10;&#10;Description automatically generated"/>
          <p:cNvPicPr/>
          <p:nvPr/>
        </p:nvPicPr>
        <p:blipFill>
          <a:blip r:embed="rId4"/>
          <a:stretch>
            <a:fillRect/>
          </a:stretch>
        </p:blipFill>
        <p:spPr>
          <a:xfrm>
            <a:off x="5988146" y="2160270"/>
            <a:ext cx="5581650" cy="3561080"/>
          </a:xfrm>
          <a:prstGeom prst="rect">
            <a:avLst/>
          </a:prstGeom>
        </p:spPr>
      </p:pic>
      <p:sp>
        <p:nvSpPr>
          <p:cNvPr id="10" name="矩形 4"/>
          <p:cNvSpPr/>
          <p:nvPr/>
        </p:nvSpPr>
        <p:spPr bwMode="auto">
          <a:xfrm>
            <a:off x="503065" y="301442"/>
            <a:ext cx="2962671" cy="461665"/>
          </a:xfrm>
          <a:prstGeom prst="rect">
            <a:avLst/>
          </a:prstGeom>
          <a:noFill/>
        </p:spPr>
        <p:txBody>
          <a:bodyPr wrap="none">
            <a:spAutoFit/>
          </a:bodyPr>
          <a:lstStyle/>
          <a:p>
            <a:r>
              <a:rPr lang="en-US" altLang="zh-CN" sz="2400" b="1">
                <a:solidFill>
                  <a:srgbClr val="F5C700"/>
                </a:solidFill>
                <a:cs typeface="+mn-ea"/>
                <a:sym typeface="+mn-lt"/>
              </a:rPr>
              <a:t>Giao diện người dùng</a:t>
            </a:r>
            <a:endParaRPr lang="zh-CN" altLang="en-US" sz="2400" b="1">
              <a:solidFill>
                <a:srgbClr val="F5C700"/>
              </a:solidFill>
              <a:cs typeface="+mn-ea"/>
              <a:sym typeface="+mn-lt"/>
            </a:endParaRPr>
          </a:p>
        </p:txBody>
      </p:sp>
    </p:spTree>
    <p:extLst>
      <p:ext uri="{BB962C8B-B14F-4D97-AF65-F5344CB8AC3E}">
        <p14:creationId xmlns:p14="http://schemas.microsoft.com/office/powerpoint/2010/main" val="15147094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396747" y="1236920"/>
            <a:ext cx="2639505" cy="400110"/>
          </a:xfrm>
          <a:prstGeom prst="rect">
            <a:avLst/>
          </a:prstGeom>
        </p:spPr>
        <p:txBody>
          <a:bodyPr wrap="none">
            <a:spAutoFit/>
          </a:bodyPr>
          <a:lstStyle/>
          <a:p>
            <a:pPr algn="ctr"/>
            <a:r>
              <a:rPr lang="en-US" altLang="zh-CN" sz="2000" b="1">
                <a:solidFill>
                  <a:srgbClr val="1D4251"/>
                </a:solidFill>
                <a:cs typeface="+mn-ea"/>
                <a:sym typeface="+mn-lt"/>
              </a:rPr>
              <a:t>Giao diện trang thiết bị</a:t>
            </a:r>
            <a:endParaRPr lang="zh-CN" altLang="en-US" sz="2000" b="1">
              <a:solidFill>
                <a:srgbClr val="1D4251"/>
              </a:solidFill>
              <a:cs typeface="+mn-ea"/>
              <a:sym typeface="+mn-lt"/>
            </a:endParaRPr>
          </a:p>
        </p:txBody>
      </p:sp>
      <p:sp>
        <p:nvSpPr>
          <p:cNvPr id="27" name="矩形 3"/>
          <p:cNvSpPr/>
          <p:nvPr/>
        </p:nvSpPr>
        <p:spPr>
          <a:xfrm>
            <a:off x="7516243" y="1236920"/>
            <a:ext cx="1976824" cy="400110"/>
          </a:xfrm>
          <a:prstGeom prst="rect">
            <a:avLst/>
          </a:prstGeom>
        </p:spPr>
        <p:txBody>
          <a:bodyPr wrap="none">
            <a:spAutoFit/>
          </a:bodyPr>
          <a:lstStyle/>
          <a:p>
            <a:pPr algn="ctr"/>
            <a:r>
              <a:rPr lang="en-US" altLang="zh-CN" sz="2000" b="1">
                <a:solidFill>
                  <a:srgbClr val="1D4251"/>
                </a:solidFill>
                <a:cs typeface="+mn-ea"/>
                <a:sym typeface="+mn-lt"/>
              </a:rPr>
              <a:t>Giao diện liên hệ</a:t>
            </a:r>
            <a:endParaRPr lang="zh-CN" altLang="en-US" sz="2000" b="1">
              <a:solidFill>
                <a:srgbClr val="1D4251"/>
              </a:solidFill>
              <a:cs typeface="+mn-ea"/>
              <a:sym typeface="+mn-lt"/>
            </a:endParaRPr>
          </a:p>
        </p:txBody>
      </p:sp>
      <p:pic>
        <p:nvPicPr>
          <p:cNvPr id="10" name="Picture 9" descr="Calendar&#10;&#10;Description automatically generated with medium confidence"/>
          <p:cNvPicPr/>
          <p:nvPr/>
        </p:nvPicPr>
        <p:blipFill>
          <a:blip r:embed="rId3"/>
          <a:stretch>
            <a:fillRect/>
          </a:stretch>
        </p:blipFill>
        <p:spPr>
          <a:xfrm>
            <a:off x="503065" y="2248852"/>
            <a:ext cx="5581650" cy="3836988"/>
          </a:xfrm>
          <a:prstGeom prst="rect">
            <a:avLst/>
          </a:prstGeom>
        </p:spPr>
      </p:pic>
      <p:pic>
        <p:nvPicPr>
          <p:cNvPr id="11" name="Picture 10" descr="Graphical user interface, application&#10;&#10;Description automatically generated"/>
          <p:cNvPicPr/>
          <p:nvPr/>
        </p:nvPicPr>
        <p:blipFill>
          <a:blip r:embed="rId4"/>
          <a:stretch>
            <a:fillRect/>
          </a:stretch>
        </p:blipFill>
        <p:spPr>
          <a:xfrm>
            <a:off x="6379355" y="2248852"/>
            <a:ext cx="5060805" cy="3782696"/>
          </a:xfrm>
          <a:prstGeom prst="rect">
            <a:avLst/>
          </a:prstGeom>
        </p:spPr>
      </p:pic>
      <p:sp>
        <p:nvSpPr>
          <p:cNvPr id="12" name="矩形 4"/>
          <p:cNvSpPr/>
          <p:nvPr/>
        </p:nvSpPr>
        <p:spPr bwMode="auto">
          <a:xfrm>
            <a:off x="503065" y="301442"/>
            <a:ext cx="2962671" cy="461665"/>
          </a:xfrm>
          <a:prstGeom prst="rect">
            <a:avLst/>
          </a:prstGeom>
          <a:noFill/>
        </p:spPr>
        <p:txBody>
          <a:bodyPr wrap="none">
            <a:spAutoFit/>
          </a:bodyPr>
          <a:lstStyle/>
          <a:p>
            <a:r>
              <a:rPr lang="en-US" altLang="zh-CN" sz="2400" b="1">
                <a:solidFill>
                  <a:srgbClr val="F5C700"/>
                </a:solidFill>
                <a:cs typeface="+mn-ea"/>
                <a:sym typeface="+mn-lt"/>
              </a:rPr>
              <a:t>Giao diện người dùng</a:t>
            </a:r>
            <a:endParaRPr lang="zh-CN" altLang="en-US" sz="2400" b="1">
              <a:solidFill>
                <a:srgbClr val="F5C700"/>
              </a:solidFill>
              <a:cs typeface="+mn-ea"/>
              <a:sym typeface="+mn-lt"/>
            </a:endParaRPr>
          </a:p>
        </p:txBody>
      </p:sp>
    </p:spTree>
    <p:extLst>
      <p:ext uri="{BB962C8B-B14F-4D97-AF65-F5344CB8AC3E}">
        <p14:creationId xmlns:p14="http://schemas.microsoft.com/office/powerpoint/2010/main" val="30252394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5355030" y="2050050"/>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a:cs typeface="+mn-ea"/>
                <a:sym typeface="+mn-lt"/>
              </a:rPr>
              <a:t>01</a:t>
            </a:r>
            <a:endParaRPr lang="zh-CN" altLang="en-US" sz="3200" spc="100">
              <a:cs typeface="+mn-ea"/>
              <a:sym typeface="+mn-lt"/>
            </a:endParaRPr>
          </a:p>
        </p:txBody>
      </p:sp>
      <p:sp>
        <p:nvSpPr>
          <p:cNvPr id="3" name="文本框 2"/>
          <p:cNvSpPr txBox="1"/>
          <p:nvPr/>
        </p:nvSpPr>
        <p:spPr>
          <a:xfrm>
            <a:off x="6484691" y="2007021"/>
            <a:ext cx="3569247" cy="523220"/>
          </a:xfrm>
          <a:prstGeom prst="rect">
            <a:avLst/>
          </a:prstGeom>
          <a:noFill/>
        </p:spPr>
        <p:txBody>
          <a:bodyPr wrap="none" rtlCol="0">
            <a:spAutoFit/>
          </a:bodyPr>
          <a:lstStyle/>
          <a:p>
            <a:r>
              <a:rPr lang="en-US" altLang="zh-CN" sz="2800" b="1">
                <a:solidFill>
                  <a:srgbClr val="F5C700"/>
                </a:solidFill>
                <a:cs typeface="+mn-ea"/>
                <a:sym typeface="+mn-lt"/>
              </a:rPr>
              <a:t>TỔNG QUAN VỀ ĐỀ TÀI</a:t>
            </a:r>
            <a:endParaRPr lang="zh-CN" altLang="en-US" sz="2800" b="1">
              <a:solidFill>
                <a:srgbClr val="F5C700"/>
              </a:solidFill>
              <a:cs typeface="+mn-ea"/>
              <a:sym typeface="+mn-lt"/>
            </a:endParaRPr>
          </a:p>
        </p:txBody>
      </p:sp>
      <p:cxnSp>
        <p:nvCxnSpPr>
          <p:cNvPr id="4" name="直接连接符 3"/>
          <p:cNvCxnSpPr>
            <a:cxnSpLocks/>
          </p:cNvCxnSpPr>
          <p:nvPr/>
        </p:nvCxnSpPr>
        <p:spPr>
          <a:xfrm>
            <a:off x="6303716" y="263969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5355030" y="3095971"/>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02</a:t>
            </a:r>
            <a:endParaRPr lang="zh-CN" altLang="en-US" sz="3200">
              <a:solidFill>
                <a:schemeClr val="bg1"/>
              </a:solidFill>
              <a:cs typeface="+mn-ea"/>
              <a:sym typeface="+mn-lt"/>
            </a:endParaRPr>
          </a:p>
        </p:txBody>
      </p:sp>
      <p:sp>
        <p:nvSpPr>
          <p:cNvPr id="6" name="文本框 5"/>
          <p:cNvSpPr txBox="1"/>
          <p:nvPr/>
        </p:nvSpPr>
        <p:spPr>
          <a:xfrm>
            <a:off x="6484691" y="3052942"/>
            <a:ext cx="4894289" cy="523220"/>
          </a:xfrm>
          <a:prstGeom prst="rect">
            <a:avLst/>
          </a:prstGeom>
          <a:noFill/>
        </p:spPr>
        <p:txBody>
          <a:bodyPr wrap="none" rtlCol="0">
            <a:spAutoFit/>
          </a:bodyPr>
          <a:lstStyle/>
          <a:p>
            <a:r>
              <a:rPr lang="en-US" altLang="zh-CN" sz="2800" b="1">
                <a:solidFill>
                  <a:srgbClr val="1D4251"/>
                </a:solidFill>
                <a:cs typeface="+mn-ea"/>
                <a:sym typeface="+mn-lt"/>
              </a:rPr>
              <a:t>PHÂN TÍCH THIẾT KẾ HỆ THỐNG</a:t>
            </a:r>
            <a:endParaRPr lang="zh-CN" altLang="en-US" sz="2800" b="1">
              <a:solidFill>
                <a:srgbClr val="1D4251"/>
              </a:solidFill>
              <a:cs typeface="+mn-ea"/>
              <a:sym typeface="+mn-lt"/>
            </a:endParaRPr>
          </a:p>
        </p:txBody>
      </p:sp>
      <p:cxnSp>
        <p:nvCxnSpPr>
          <p:cNvPr id="7" name="直接连接符 6"/>
          <p:cNvCxnSpPr>
            <a:cxnSpLocks/>
          </p:cNvCxnSpPr>
          <p:nvPr/>
        </p:nvCxnSpPr>
        <p:spPr>
          <a:xfrm>
            <a:off x="6303716" y="3685614"/>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5355030" y="4134802"/>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cs typeface="+mn-ea"/>
                <a:sym typeface="+mn-lt"/>
              </a:rPr>
              <a:t>03</a:t>
            </a:r>
            <a:endParaRPr lang="zh-CN" altLang="en-US" sz="3200">
              <a:cs typeface="+mn-ea"/>
              <a:sym typeface="+mn-lt"/>
            </a:endParaRPr>
          </a:p>
        </p:txBody>
      </p:sp>
      <p:sp>
        <p:nvSpPr>
          <p:cNvPr id="9" name="文本框 8"/>
          <p:cNvSpPr txBox="1"/>
          <p:nvPr/>
        </p:nvSpPr>
        <p:spPr>
          <a:xfrm>
            <a:off x="6484691" y="4091773"/>
            <a:ext cx="3476144" cy="523220"/>
          </a:xfrm>
          <a:prstGeom prst="rect">
            <a:avLst/>
          </a:prstGeom>
          <a:noFill/>
        </p:spPr>
        <p:txBody>
          <a:bodyPr wrap="none" rtlCol="0">
            <a:spAutoFit/>
          </a:bodyPr>
          <a:lstStyle/>
          <a:p>
            <a:r>
              <a:rPr lang="en-US" altLang="zh-CN" sz="2800" b="1">
                <a:solidFill>
                  <a:srgbClr val="F5C700"/>
                </a:solidFill>
                <a:cs typeface="+mn-ea"/>
                <a:sym typeface="+mn-lt"/>
              </a:rPr>
              <a:t>CÀI ĐẶT VÀ KIỂM THỬ</a:t>
            </a:r>
            <a:endParaRPr lang="zh-CN" altLang="en-US" sz="2800" b="1">
              <a:solidFill>
                <a:srgbClr val="F5C700"/>
              </a:solidFill>
              <a:cs typeface="+mn-ea"/>
              <a:sym typeface="+mn-lt"/>
            </a:endParaRPr>
          </a:p>
        </p:txBody>
      </p:sp>
      <p:cxnSp>
        <p:nvCxnSpPr>
          <p:cNvPr id="10" name="直接连接符 9"/>
          <p:cNvCxnSpPr>
            <a:cxnSpLocks/>
          </p:cNvCxnSpPr>
          <p:nvPr/>
        </p:nvCxnSpPr>
        <p:spPr>
          <a:xfrm>
            <a:off x="6303716" y="4724445"/>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2119170" cy="830997"/>
          </a:xfrm>
          <a:prstGeom prst="rect">
            <a:avLst/>
          </a:prstGeom>
        </p:spPr>
        <p:txBody>
          <a:bodyPr wrap="none">
            <a:spAutoFit/>
          </a:bodyPr>
          <a:lstStyle/>
          <a:p>
            <a:pPr>
              <a:defRPr/>
            </a:pPr>
            <a:r>
              <a:rPr lang="en-US" altLang="zh-CN" sz="4800" b="1" kern="100">
                <a:solidFill>
                  <a:schemeClr val="bg1"/>
                </a:solidFill>
                <a:cs typeface="+mn-ea"/>
                <a:sym typeface="+mn-lt"/>
              </a:rPr>
              <a:t>ĐỀ TÀI :</a:t>
            </a:r>
          </a:p>
        </p:txBody>
      </p:sp>
      <p:sp>
        <p:nvSpPr>
          <p:cNvPr id="21" name="矩形 20"/>
          <p:cNvSpPr/>
          <p:nvPr/>
        </p:nvSpPr>
        <p:spPr>
          <a:xfrm>
            <a:off x="320041" y="3780710"/>
            <a:ext cx="3820258" cy="792781"/>
          </a:xfrm>
          <a:prstGeom prst="rect">
            <a:avLst/>
          </a:prstGeom>
        </p:spPr>
        <p:txBody>
          <a:bodyPr wrap="square">
            <a:spAutoFit/>
          </a:bodyPr>
          <a:lstStyle/>
          <a:p>
            <a:pPr lvl="0" algn="ctr">
              <a:lnSpc>
                <a:spcPct val="150000"/>
              </a:lnSpc>
            </a:pPr>
            <a:r>
              <a:rPr lang="en-US" altLang="zh-CN" sz="1600">
                <a:solidFill>
                  <a:schemeClr val="bg1"/>
                </a:solidFill>
                <a:cs typeface="+mn-ea"/>
                <a:sym typeface="+mn-lt"/>
              </a:rPr>
              <a:t>XÂY DỰNG WEBSITE ĐẶT PHÒNG KHÁCH SẠN</a:t>
            </a:r>
          </a:p>
        </p:txBody>
      </p:sp>
      <p:sp>
        <p:nvSpPr>
          <p:cNvPr id="14" name="流程图: 离页连接符 4">
            <a:extLst>
              <a:ext uri="{FF2B5EF4-FFF2-40B4-BE49-F238E27FC236}">
                <a16:creationId xmlns:a16="http://schemas.microsoft.com/office/drawing/2014/main" id="{8CA1F046-3695-B572-B8F3-6DB49093DFBC}"/>
              </a:ext>
            </a:extLst>
          </p:cNvPr>
          <p:cNvSpPr/>
          <p:nvPr/>
        </p:nvSpPr>
        <p:spPr>
          <a:xfrm>
            <a:off x="5355030" y="517829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04</a:t>
            </a:r>
            <a:endParaRPr lang="zh-CN" altLang="en-US" sz="3200">
              <a:solidFill>
                <a:schemeClr val="bg1"/>
              </a:solidFill>
              <a:cs typeface="+mn-ea"/>
              <a:sym typeface="+mn-lt"/>
            </a:endParaRPr>
          </a:p>
        </p:txBody>
      </p:sp>
      <p:sp>
        <p:nvSpPr>
          <p:cNvPr id="15" name="文本框 5">
            <a:extLst>
              <a:ext uri="{FF2B5EF4-FFF2-40B4-BE49-F238E27FC236}">
                <a16:creationId xmlns:a16="http://schemas.microsoft.com/office/drawing/2014/main" id="{E6D3BC67-7CD2-638F-996F-1386A982AC30}"/>
              </a:ext>
            </a:extLst>
          </p:cNvPr>
          <p:cNvSpPr txBox="1"/>
          <p:nvPr/>
        </p:nvSpPr>
        <p:spPr>
          <a:xfrm>
            <a:off x="6484691" y="5135268"/>
            <a:ext cx="1940851" cy="523220"/>
          </a:xfrm>
          <a:prstGeom prst="rect">
            <a:avLst/>
          </a:prstGeom>
          <a:noFill/>
        </p:spPr>
        <p:txBody>
          <a:bodyPr wrap="square" rtlCol="0">
            <a:spAutoFit/>
          </a:bodyPr>
          <a:lstStyle/>
          <a:p>
            <a:r>
              <a:rPr lang="en-US" altLang="zh-CN" sz="2800" b="1">
                <a:solidFill>
                  <a:srgbClr val="1D4251"/>
                </a:solidFill>
                <a:cs typeface="+mn-ea"/>
                <a:sym typeface="+mn-lt"/>
              </a:rPr>
              <a:t>KẾT LUẬN</a:t>
            </a:r>
            <a:endParaRPr lang="zh-CN" altLang="en-US" sz="2800" b="1">
              <a:solidFill>
                <a:srgbClr val="1D4251"/>
              </a:solidFill>
              <a:cs typeface="+mn-ea"/>
              <a:sym typeface="+mn-lt"/>
            </a:endParaRPr>
          </a:p>
        </p:txBody>
      </p:sp>
      <p:cxnSp>
        <p:nvCxnSpPr>
          <p:cNvPr id="16" name="直接连接符 6">
            <a:extLst>
              <a:ext uri="{FF2B5EF4-FFF2-40B4-BE49-F238E27FC236}">
                <a16:creationId xmlns:a16="http://schemas.microsoft.com/office/drawing/2014/main" id="{A6D1BB44-4430-A2EB-DA05-77A4544F0411}"/>
              </a:ext>
            </a:extLst>
          </p:cNvPr>
          <p:cNvCxnSpPr>
            <a:cxnSpLocks/>
          </p:cNvCxnSpPr>
          <p:nvPr/>
        </p:nvCxnSpPr>
        <p:spPr>
          <a:xfrm>
            <a:off x="6303716" y="5767940"/>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32940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p:bldP spid="8" grpId="0" animBg="1"/>
      <p:bldP spid="9" grpId="0"/>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860285" y="1226760"/>
            <a:ext cx="2281394" cy="400110"/>
          </a:xfrm>
          <a:prstGeom prst="rect">
            <a:avLst/>
          </a:prstGeom>
        </p:spPr>
        <p:txBody>
          <a:bodyPr wrap="none">
            <a:spAutoFit/>
          </a:bodyPr>
          <a:lstStyle/>
          <a:p>
            <a:pPr algn="ctr"/>
            <a:r>
              <a:rPr lang="en-US" altLang="zh-CN" sz="2000" b="1">
                <a:solidFill>
                  <a:srgbClr val="1D4251"/>
                </a:solidFill>
                <a:cs typeface="+mn-ea"/>
                <a:sym typeface="+mn-lt"/>
              </a:rPr>
              <a:t>Giao diện giới thiệu</a:t>
            </a:r>
            <a:endParaRPr lang="zh-CN" altLang="en-US" sz="2000" b="1">
              <a:solidFill>
                <a:srgbClr val="1D4251"/>
              </a:solidFill>
              <a:cs typeface="+mn-ea"/>
              <a:sym typeface="+mn-lt"/>
            </a:endParaRPr>
          </a:p>
        </p:txBody>
      </p:sp>
      <p:sp>
        <p:nvSpPr>
          <p:cNvPr id="27" name="矩形 3"/>
          <p:cNvSpPr/>
          <p:nvPr/>
        </p:nvSpPr>
        <p:spPr>
          <a:xfrm>
            <a:off x="7428091" y="1226760"/>
            <a:ext cx="2722092" cy="400110"/>
          </a:xfrm>
          <a:prstGeom prst="rect">
            <a:avLst/>
          </a:prstGeom>
        </p:spPr>
        <p:txBody>
          <a:bodyPr wrap="none">
            <a:spAutoFit/>
          </a:bodyPr>
          <a:lstStyle/>
          <a:p>
            <a:pPr algn="ctr"/>
            <a:r>
              <a:rPr lang="en-US" altLang="zh-CN" sz="2000" b="1">
                <a:solidFill>
                  <a:srgbClr val="1D4251"/>
                </a:solidFill>
                <a:cs typeface="+mn-ea"/>
                <a:sym typeface="+mn-lt"/>
              </a:rPr>
              <a:t>Giao diện chi tiết phòng</a:t>
            </a:r>
            <a:endParaRPr lang="zh-CN" altLang="en-US" sz="2000" b="1">
              <a:solidFill>
                <a:srgbClr val="1D4251"/>
              </a:solidFill>
              <a:cs typeface="+mn-ea"/>
              <a:sym typeface="+mn-lt"/>
            </a:endParaRPr>
          </a:p>
        </p:txBody>
      </p:sp>
      <p:pic>
        <p:nvPicPr>
          <p:cNvPr id="8" name="Picture 7" descr="Graphical user interface, application, website&#10;&#10;Description automatically generated"/>
          <p:cNvPicPr/>
          <p:nvPr/>
        </p:nvPicPr>
        <p:blipFill>
          <a:blip r:embed="rId3"/>
          <a:stretch>
            <a:fillRect/>
          </a:stretch>
        </p:blipFill>
        <p:spPr>
          <a:xfrm>
            <a:off x="787545" y="2238692"/>
            <a:ext cx="5217015" cy="3782696"/>
          </a:xfrm>
          <a:prstGeom prst="rect">
            <a:avLst/>
          </a:prstGeom>
        </p:spPr>
      </p:pic>
      <p:pic>
        <p:nvPicPr>
          <p:cNvPr id="9" name="Picture 8" descr="Graphical user interface, application&#10;&#10;Description automatically generated"/>
          <p:cNvPicPr/>
          <p:nvPr/>
        </p:nvPicPr>
        <p:blipFill>
          <a:blip r:embed="rId4"/>
          <a:stretch>
            <a:fillRect/>
          </a:stretch>
        </p:blipFill>
        <p:spPr>
          <a:xfrm>
            <a:off x="6289041" y="2147569"/>
            <a:ext cx="5110480" cy="3964941"/>
          </a:xfrm>
          <a:prstGeom prst="rect">
            <a:avLst/>
          </a:prstGeom>
        </p:spPr>
      </p:pic>
      <p:sp>
        <p:nvSpPr>
          <p:cNvPr id="12" name="矩形 4"/>
          <p:cNvSpPr/>
          <p:nvPr/>
        </p:nvSpPr>
        <p:spPr bwMode="auto">
          <a:xfrm>
            <a:off x="503065" y="301442"/>
            <a:ext cx="2962671" cy="461665"/>
          </a:xfrm>
          <a:prstGeom prst="rect">
            <a:avLst/>
          </a:prstGeom>
          <a:noFill/>
        </p:spPr>
        <p:txBody>
          <a:bodyPr wrap="none">
            <a:spAutoFit/>
          </a:bodyPr>
          <a:lstStyle/>
          <a:p>
            <a:r>
              <a:rPr lang="en-US" altLang="zh-CN" sz="2400" b="1">
                <a:solidFill>
                  <a:srgbClr val="F5C700"/>
                </a:solidFill>
                <a:cs typeface="+mn-ea"/>
                <a:sym typeface="+mn-lt"/>
              </a:rPr>
              <a:t>Giao diện người dùng</a:t>
            </a:r>
            <a:endParaRPr lang="zh-CN" altLang="en-US" sz="2400" b="1">
              <a:solidFill>
                <a:srgbClr val="F5C700"/>
              </a:solidFill>
              <a:cs typeface="+mn-ea"/>
              <a:sym typeface="+mn-lt"/>
            </a:endParaRPr>
          </a:p>
        </p:txBody>
      </p:sp>
    </p:spTree>
    <p:extLst>
      <p:ext uri="{BB962C8B-B14F-4D97-AF65-F5344CB8AC3E}">
        <p14:creationId xmlns:p14="http://schemas.microsoft.com/office/powerpoint/2010/main" val="14584997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324890" y="1226760"/>
            <a:ext cx="3352200" cy="400110"/>
          </a:xfrm>
          <a:prstGeom prst="rect">
            <a:avLst/>
          </a:prstGeom>
        </p:spPr>
        <p:txBody>
          <a:bodyPr wrap="none">
            <a:spAutoFit/>
          </a:bodyPr>
          <a:lstStyle/>
          <a:p>
            <a:pPr algn="ctr"/>
            <a:r>
              <a:rPr lang="en-US" altLang="zh-CN" sz="2000" b="1">
                <a:solidFill>
                  <a:srgbClr val="1D4251"/>
                </a:solidFill>
                <a:cs typeface="+mn-ea"/>
                <a:sym typeface="+mn-lt"/>
              </a:rPr>
              <a:t>Giao diện xác nhận đặt phòng</a:t>
            </a:r>
            <a:endParaRPr lang="zh-CN" altLang="en-US" sz="2000" b="1">
              <a:solidFill>
                <a:srgbClr val="1D4251"/>
              </a:solidFill>
              <a:cs typeface="+mn-ea"/>
              <a:sym typeface="+mn-lt"/>
            </a:endParaRPr>
          </a:p>
        </p:txBody>
      </p:sp>
      <p:sp>
        <p:nvSpPr>
          <p:cNvPr id="27" name="矩形 3"/>
          <p:cNvSpPr/>
          <p:nvPr/>
        </p:nvSpPr>
        <p:spPr>
          <a:xfrm>
            <a:off x="7258110" y="1226760"/>
            <a:ext cx="3062057" cy="400110"/>
          </a:xfrm>
          <a:prstGeom prst="rect">
            <a:avLst/>
          </a:prstGeom>
        </p:spPr>
        <p:txBody>
          <a:bodyPr wrap="none">
            <a:spAutoFit/>
          </a:bodyPr>
          <a:lstStyle/>
          <a:p>
            <a:pPr algn="ctr"/>
            <a:r>
              <a:rPr lang="en-US" altLang="zh-CN" sz="2000" b="1">
                <a:solidFill>
                  <a:srgbClr val="1D4251"/>
                </a:solidFill>
                <a:cs typeface="+mn-ea"/>
                <a:sym typeface="+mn-lt"/>
              </a:rPr>
              <a:t>Giao diện danh sách phòng</a:t>
            </a:r>
            <a:endParaRPr lang="zh-CN" altLang="en-US" sz="2000" b="1">
              <a:solidFill>
                <a:srgbClr val="1D4251"/>
              </a:solidFill>
              <a:cs typeface="+mn-ea"/>
              <a:sym typeface="+mn-lt"/>
            </a:endParaRPr>
          </a:p>
        </p:txBody>
      </p:sp>
      <p:sp>
        <p:nvSpPr>
          <p:cNvPr id="10" name="矩形 4"/>
          <p:cNvSpPr/>
          <p:nvPr/>
        </p:nvSpPr>
        <p:spPr bwMode="auto">
          <a:xfrm>
            <a:off x="503065" y="301442"/>
            <a:ext cx="2962671" cy="461665"/>
          </a:xfrm>
          <a:prstGeom prst="rect">
            <a:avLst/>
          </a:prstGeom>
          <a:noFill/>
        </p:spPr>
        <p:txBody>
          <a:bodyPr wrap="none">
            <a:spAutoFit/>
          </a:bodyPr>
          <a:lstStyle/>
          <a:p>
            <a:r>
              <a:rPr lang="en-US" altLang="zh-CN" sz="2400" b="1">
                <a:solidFill>
                  <a:srgbClr val="F5C700"/>
                </a:solidFill>
                <a:cs typeface="+mn-ea"/>
                <a:sym typeface="+mn-lt"/>
              </a:rPr>
              <a:t>Giao diện người dùng</a:t>
            </a:r>
            <a:endParaRPr lang="zh-CN" altLang="en-US" sz="2400" b="1">
              <a:solidFill>
                <a:srgbClr val="F5C700"/>
              </a:solidFill>
              <a:cs typeface="+mn-ea"/>
              <a:sym typeface="+mn-lt"/>
            </a:endParaRPr>
          </a:p>
        </p:txBody>
      </p:sp>
      <p:pic>
        <p:nvPicPr>
          <p:cNvPr id="11" name="Picture 10" descr="Graphical user interface, application, PowerPoint&#10;&#10;Description automatically generated"/>
          <p:cNvPicPr/>
          <p:nvPr/>
        </p:nvPicPr>
        <p:blipFill>
          <a:blip r:embed="rId3"/>
          <a:stretch>
            <a:fillRect/>
          </a:stretch>
        </p:blipFill>
        <p:spPr>
          <a:xfrm>
            <a:off x="503065" y="2071527"/>
            <a:ext cx="5531975" cy="4117023"/>
          </a:xfrm>
          <a:prstGeom prst="rect">
            <a:avLst/>
          </a:prstGeom>
        </p:spPr>
      </p:pic>
      <p:pic>
        <p:nvPicPr>
          <p:cNvPr id="12" name="Picture 11" descr="A screenshot of a computer&#10;&#10;Description automatically generated with medium confidence"/>
          <p:cNvPicPr/>
          <p:nvPr/>
        </p:nvPicPr>
        <p:blipFill>
          <a:blip r:embed="rId4"/>
          <a:stretch>
            <a:fillRect/>
          </a:stretch>
        </p:blipFill>
        <p:spPr>
          <a:xfrm>
            <a:off x="6370321" y="2071527"/>
            <a:ext cx="5296044" cy="4123213"/>
          </a:xfrm>
          <a:prstGeom prst="rect">
            <a:avLst/>
          </a:prstGeom>
        </p:spPr>
      </p:pic>
    </p:spTree>
    <p:extLst>
      <p:ext uri="{BB962C8B-B14F-4D97-AF65-F5344CB8AC3E}">
        <p14:creationId xmlns:p14="http://schemas.microsoft.com/office/powerpoint/2010/main" val="221031447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907869" y="1226760"/>
            <a:ext cx="2186240" cy="400110"/>
          </a:xfrm>
          <a:prstGeom prst="rect">
            <a:avLst/>
          </a:prstGeom>
        </p:spPr>
        <p:txBody>
          <a:bodyPr wrap="none">
            <a:spAutoFit/>
          </a:bodyPr>
          <a:lstStyle/>
          <a:p>
            <a:pPr algn="ctr"/>
            <a:r>
              <a:rPr lang="en-US" altLang="zh-CN" sz="2000" b="1">
                <a:solidFill>
                  <a:srgbClr val="1D4251"/>
                </a:solidFill>
                <a:cs typeface="+mn-ea"/>
                <a:sym typeface="+mn-lt"/>
              </a:rPr>
              <a:t>Giao diện thống kê</a:t>
            </a:r>
            <a:endParaRPr lang="zh-CN" altLang="en-US" sz="2000" b="1">
              <a:solidFill>
                <a:srgbClr val="1D4251"/>
              </a:solidFill>
              <a:cs typeface="+mn-ea"/>
              <a:sym typeface="+mn-lt"/>
            </a:endParaRPr>
          </a:p>
        </p:txBody>
      </p:sp>
      <p:sp>
        <p:nvSpPr>
          <p:cNvPr id="27" name="矩形 3"/>
          <p:cNvSpPr/>
          <p:nvPr/>
        </p:nvSpPr>
        <p:spPr>
          <a:xfrm>
            <a:off x="7369911" y="1226760"/>
            <a:ext cx="2838470" cy="400110"/>
          </a:xfrm>
          <a:prstGeom prst="rect">
            <a:avLst/>
          </a:prstGeom>
        </p:spPr>
        <p:txBody>
          <a:bodyPr wrap="none">
            <a:spAutoFit/>
          </a:bodyPr>
          <a:lstStyle/>
          <a:p>
            <a:pPr algn="ctr"/>
            <a:r>
              <a:rPr lang="en-US" altLang="zh-CN" sz="2000" b="1">
                <a:solidFill>
                  <a:srgbClr val="1D4251"/>
                </a:solidFill>
                <a:cs typeface="+mn-ea"/>
                <a:sym typeface="+mn-lt"/>
              </a:rPr>
              <a:t>Giao diện phòng mới đặt</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5C700"/>
                </a:solidFill>
                <a:cs typeface="+mn-ea"/>
                <a:sym typeface="+mn-lt"/>
              </a:rPr>
              <a:t>Giao diện quản trị</a:t>
            </a:r>
            <a:endParaRPr lang="zh-CN" altLang="en-US" sz="2400" b="1">
              <a:solidFill>
                <a:srgbClr val="F5C700"/>
              </a:solidFill>
              <a:cs typeface="+mn-ea"/>
              <a:sym typeface="+mn-lt"/>
            </a:endParaRPr>
          </a:p>
        </p:txBody>
      </p:sp>
      <p:pic>
        <p:nvPicPr>
          <p:cNvPr id="8" name="Picture 7" descr="A screenshot of a computer&#10;&#10;Description automatically generated with medium confidence"/>
          <p:cNvPicPr/>
          <p:nvPr/>
        </p:nvPicPr>
        <p:blipFill>
          <a:blip r:embed="rId3"/>
          <a:stretch>
            <a:fillRect/>
          </a:stretch>
        </p:blipFill>
        <p:spPr>
          <a:xfrm>
            <a:off x="643371" y="1909762"/>
            <a:ext cx="4914149" cy="3891598"/>
          </a:xfrm>
          <a:prstGeom prst="rect">
            <a:avLst/>
          </a:prstGeom>
        </p:spPr>
      </p:pic>
      <p:pic>
        <p:nvPicPr>
          <p:cNvPr id="9" name="Picture 8"/>
          <p:cNvPicPr/>
          <p:nvPr/>
        </p:nvPicPr>
        <p:blipFill>
          <a:blip r:embed="rId4"/>
          <a:stretch>
            <a:fillRect/>
          </a:stretch>
        </p:blipFill>
        <p:spPr>
          <a:xfrm>
            <a:off x="6373495" y="1909762"/>
            <a:ext cx="4995545" cy="3891598"/>
          </a:xfrm>
          <a:prstGeom prst="rect">
            <a:avLst/>
          </a:prstGeom>
        </p:spPr>
      </p:pic>
    </p:spTree>
    <p:extLst>
      <p:ext uri="{BB962C8B-B14F-4D97-AF65-F5344CB8AC3E}">
        <p14:creationId xmlns:p14="http://schemas.microsoft.com/office/powerpoint/2010/main" val="178549479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282479" y="1226760"/>
            <a:ext cx="3437031" cy="400110"/>
          </a:xfrm>
          <a:prstGeom prst="rect">
            <a:avLst/>
          </a:prstGeom>
        </p:spPr>
        <p:txBody>
          <a:bodyPr wrap="none">
            <a:spAutoFit/>
          </a:bodyPr>
          <a:lstStyle/>
          <a:p>
            <a:pPr algn="ctr"/>
            <a:r>
              <a:rPr lang="en-US" altLang="zh-CN" sz="2000" b="1">
                <a:solidFill>
                  <a:srgbClr val="1D4251"/>
                </a:solidFill>
                <a:cs typeface="+mn-ea"/>
                <a:sym typeface="+mn-lt"/>
              </a:rPr>
              <a:t>Giao diện xác nhận thanh toán</a:t>
            </a:r>
            <a:endParaRPr lang="zh-CN" altLang="en-US" sz="2000" b="1">
              <a:solidFill>
                <a:srgbClr val="1D4251"/>
              </a:solidFill>
              <a:cs typeface="+mn-ea"/>
              <a:sym typeface="+mn-lt"/>
            </a:endParaRPr>
          </a:p>
        </p:txBody>
      </p:sp>
      <p:sp>
        <p:nvSpPr>
          <p:cNvPr id="27" name="矩形 3"/>
          <p:cNvSpPr/>
          <p:nvPr/>
        </p:nvSpPr>
        <p:spPr>
          <a:xfrm>
            <a:off x="7101409" y="1226760"/>
            <a:ext cx="3375476" cy="400110"/>
          </a:xfrm>
          <a:prstGeom prst="rect">
            <a:avLst/>
          </a:prstGeom>
        </p:spPr>
        <p:txBody>
          <a:bodyPr wrap="none">
            <a:spAutoFit/>
          </a:bodyPr>
          <a:lstStyle/>
          <a:p>
            <a:pPr algn="ctr"/>
            <a:r>
              <a:rPr lang="en-US" altLang="zh-CN" sz="2000" b="1">
                <a:solidFill>
                  <a:srgbClr val="1D4251"/>
                </a:solidFill>
                <a:cs typeface="+mn-ea"/>
                <a:sym typeface="+mn-lt"/>
              </a:rPr>
              <a:t>Giao diện thông tin đặt phòng</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FD653"/>
                </a:solidFill>
                <a:cs typeface="+mn-ea"/>
                <a:sym typeface="+mn-lt"/>
              </a:rPr>
              <a:t>Giao diện quản trị</a:t>
            </a:r>
            <a:endParaRPr lang="zh-CN" altLang="en-US" sz="2400" b="1">
              <a:solidFill>
                <a:srgbClr val="FFD653"/>
              </a:solidFill>
              <a:cs typeface="+mn-ea"/>
              <a:sym typeface="+mn-lt"/>
            </a:endParaRPr>
          </a:p>
        </p:txBody>
      </p:sp>
      <p:pic>
        <p:nvPicPr>
          <p:cNvPr id="12" name="Picture 11" descr="A screenshot of a computer&#10;&#10;Description automatically generated with medium confidence"/>
          <p:cNvPicPr/>
          <p:nvPr/>
        </p:nvPicPr>
        <p:blipFill>
          <a:blip r:embed="rId3"/>
          <a:stretch>
            <a:fillRect/>
          </a:stretch>
        </p:blipFill>
        <p:spPr>
          <a:xfrm>
            <a:off x="503065" y="2001837"/>
            <a:ext cx="5581650" cy="3860483"/>
          </a:xfrm>
          <a:prstGeom prst="rect">
            <a:avLst/>
          </a:prstGeom>
        </p:spPr>
      </p:pic>
      <p:pic>
        <p:nvPicPr>
          <p:cNvPr id="13" name="Picture 12" descr="A screenshot of a computer&#10;&#10;Description automatically generated"/>
          <p:cNvPicPr/>
          <p:nvPr/>
        </p:nvPicPr>
        <p:blipFill>
          <a:blip r:embed="rId4"/>
          <a:stretch>
            <a:fillRect/>
          </a:stretch>
        </p:blipFill>
        <p:spPr>
          <a:xfrm>
            <a:off x="6383655" y="2001837"/>
            <a:ext cx="5269865" cy="3777933"/>
          </a:xfrm>
          <a:prstGeom prst="rect">
            <a:avLst/>
          </a:prstGeom>
        </p:spPr>
      </p:pic>
    </p:spTree>
    <p:extLst>
      <p:ext uri="{BB962C8B-B14F-4D97-AF65-F5344CB8AC3E}">
        <p14:creationId xmlns:p14="http://schemas.microsoft.com/office/powerpoint/2010/main" val="7015329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860031" y="1226760"/>
            <a:ext cx="4281942" cy="400110"/>
          </a:xfrm>
          <a:prstGeom prst="rect">
            <a:avLst/>
          </a:prstGeom>
        </p:spPr>
        <p:txBody>
          <a:bodyPr wrap="none">
            <a:spAutoFit/>
          </a:bodyPr>
          <a:lstStyle/>
          <a:p>
            <a:pPr algn="ctr"/>
            <a:r>
              <a:rPr lang="en-US" altLang="zh-CN" sz="2000" b="1">
                <a:solidFill>
                  <a:srgbClr val="1D4251"/>
                </a:solidFill>
                <a:cs typeface="+mn-ea"/>
                <a:sym typeface="+mn-lt"/>
              </a:rPr>
              <a:t>Giao diện quản lí thông tin khách hàng</a:t>
            </a:r>
            <a:endParaRPr lang="zh-CN" altLang="en-US" sz="2000" b="1">
              <a:solidFill>
                <a:srgbClr val="1D4251"/>
              </a:solidFill>
              <a:cs typeface="+mn-ea"/>
              <a:sym typeface="+mn-lt"/>
            </a:endParaRPr>
          </a:p>
        </p:txBody>
      </p:sp>
      <p:sp>
        <p:nvSpPr>
          <p:cNvPr id="27" name="矩形 3"/>
          <p:cNvSpPr/>
          <p:nvPr/>
        </p:nvSpPr>
        <p:spPr>
          <a:xfrm>
            <a:off x="7177969" y="1226760"/>
            <a:ext cx="3222357" cy="400110"/>
          </a:xfrm>
          <a:prstGeom prst="rect">
            <a:avLst/>
          </a:prstGeom>
        </p:spPr>
        <p:txBody>
          <a:bodyPr wrap="none">
            <a:spAutoFit/>
          </a:bodyPr>
          <a:lstStyle/>
          <a:p>
            <a:pPr algn="ctr"/>
            <a:r>
              <a:rPr lang="en-US" altLang="zh-CN" sz="2000" b="1">
                <a:solidFill>
                  <a:srgbClr val="1D4251"/>
                </a:solidFill>
                <a:cs typeface="+mn-ea"/>
                <a:sym typeface="+mn-lt"/>
              </a:rPr>
              <a:t>Giao diện thông tin phản hồi</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FD653"/>
                </a:solidFill>
                <a:cs typeface="+mn-ea"/>
                <a:sym typeface="+mn-lt"/>
              </a:rPr>
              <a:t>Giao diện quản trị</a:t>
            </a:r>
            <a:endParaRPr lang="zh-CN" altLang="en-US" sz="2400" b="1">
              <a:solidFill>
                <a:srgbClr val="FFD653"/>
              </a:solidFill>
              <a:cs typeface="+mn-ea"/>
              <a:sym typeface="+mn-lt"/>
            </a:endParaRPr>
          </a:p>
        </p:txBody>
      </p:sp>
      <p:pic>
        <p:nvPicPr>
          <p:cNvPr id="8" name="Picture 7" descr="Graphical user interface, text, application&#10;&#10;Description automatically generated"/>
          <p:cNvPicPr/>
          <p:nvPr/>
        </p:nvPicPr>
        <p:blipFill>
          <a:blip r:embed="rId3"/>
          <a:stretch>
            <a:fillRect/>
          </a:stretch>
        </p:blipFill>
        <p:spPr>
          <a:xfrm>
            <a:off x="503065" y="2001837"/>
            <a:ext cx="5581650" cy="3777933"/>
          </a:xfrm>
          <a:prstGeom prst="rect">
            <a:avLst/>
          </a:prstGeom>
        </p:spPr>
      </p:pic>
      <p:pic>
        <p:nvPicPr>
          <p:cNvPr id="9" name="Picture 8" descr="A screenshot of a computer&#10;&#10;Description automatically generated"/>
          <p:cNvPicPr/>
          <p:nvPr/>
        </p:nvPicPr>
        <p:blipFill>
          <a:blip r:embed="rId4"/>
          <a:stretch>
            <a:fillRect/>
          </a:stretch>
        </p:blipFill>
        <p:spPr>
          <a:xfrm>
            <a:off x="6393815" y="2001836"/>
            <a:ext cx="5371465" cy="3777933"/>
          </a:xfrm>
          <a:prstGeom prst="rect">
            <a:avLst/>
          </a:prstGeom>
        </p:spPr>
      </p:pic>
    </p:spTree>
    <p:extLst>
      <p:ext uri="{BB962C8B-B14F-4D97-AF65-F5344CB8AC3E}">
        <p14:creationId xmlns:p14="http://schemas.microsoft.com/office/powerpoint/2010/main" val="15165971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522872" y="1226760"/>
            <a:ext cx="2956259" cy="400110"/>
          </a:xfrm>
          <a:prstGeom prst="rect">
            <a:avLst/>
          </a:prstGeom>
        </p:spPr>
        <p:txBody>
          <a:bodyPr wrap="none">
            <a:spAutoFit/>
          </a:bodyPr>
          <a:lstStyle/>
          <a:p>
            <a:pPr algn="ctr"/>
            <a:r>
              <a:rPr lang="en-US" altLang="zh-CN" sz="2000" b="1">
                <a:solidFill>
                  <a:srgbClr val="1D4251"/>
                </a:solidFill>
                <a:cs typeface="+mn-ea"/>
                <a:sym typeface="+mn-lt"/>
              </a:rPr>
              <a:t>Giao diện quản lí đánh giá</a:t>
            </a:r>
            <a:endParaRPr lang="zh-CN" altLang="en-US" sz="2000" b="1">
              <a:solidFill>
                <a:srgbClr val="1D4251"/>
              </a:solidFill>
              <a:cs typeface="+mn-ea"/>
              <a:sym typeface="+mn-lt"/>
            </a:endParaRPr>
          </a:p>
        </p:txBody>
      </p:sp>
      <p:sp>
        <p:nvSpPr>
          <p:cNvPr id="27" name="矩形 3"/>
          <p:cNvSpPr/>
          <p:nvPr/>
        </p:nvSpPr>
        <p:spPr>
          <a:xfrm>
            <a:off x="7432845" y="1226760"/>
            <a:ext cx="2712602" cy="400110"/>
          </a:xfrm>
          <a:prstGeom prst="rect">
            <a:avLst/>
          </a:prstGeom>
        </p:spPr>
        <p:txBody>
          <a:bodyPr wrap="none">
            <a:spAutoFit/>
          </a:bodyPr>
          <a:lstStyle/>
          <a:p>
            <a:pPr algn="ctr"/>
            <a:r>
              <a:rPr lang="en-US" altLang="zh-CN" sz="2000" b="1">
                <a:solidFill>
                  <a:srgbClr val="1D4251"/>
                </a:solidFill>
                <a:cs typeface="+mn-ea"/>
                <a:sym typeface="+mn-lt"/>
              </a:rPr>
              <a:t>Giao diện quản lí phòng</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FD653"/>
                </a:solidFill>
                <a:cs typeface="+mn-ea"/>
                <a:sym typeface="+mn-lt"/>
              </a:rPr>
              <a:t>Giao diện quản trị</a:t>
            </a:r>
            <a:endParaRPr lang="zh-CN" altLang="en-US" sz="2400" b="1">
              <a:solidFill>
                <a:srgbClr val="FFD653"/>
              </a:solidFill>
              <a:cs typeface="+mn-ea"/>
              <a:sym typeface="+mn-lt"/>
            </a:endParaRPr>
          </a:p>
        </p:txBody>
      </p:sp>
      <p:pic>
        <p:nvPicPr>
          <p:cNvPr id="11" name="Picture 10" descr="A screenshot of a computer&#10;&#10;Description automatically generated"/>
          <p:cNvPicPr/>
          <p:nvPr/>
        </p:nvPicPr>
        <p:blipFill>
          <a:blip r:embed="rId3"/>
          <a:stretch>
            <a:fillRect/>
          </a:stretch>
        </p:blipFill>
        <p:spPr>
          <a:xfrm>
            <a:off x="485920" y="2090523"/>
            <a:ext cx="5581650" cy="3705542"/>
          </a:xfrm>
          <a:prstGeom prst="rect">
            <a:avLst/>
          </a:prstGeom>
        </p:spPr>
      </p:pic>
      <p:pic>
        <p:nvPicPr>
          <p:cNvPr id="12" name="Picture 11" descr="A screenshot of a computer&#10;&#10;Description automatically generated"/>
          <p:cNvPicPr/>
          <p:nvPr/>
        </p:nvPicPr>
        <p:blipFill>
          <a:blip r:embed="rId4"/>
          <a:stretch>
            <a:fillRect/>
          </a:stretch>
        </p:blipFill>
        <p:spPr>
          <a:xfrm>
            <a:off x="6241415" y="2083117"/>
            <a:ext cx="5581650" cy="3712948"/>
          </a:xfrm>
          <a:prstGeom prst="rect">
            <a:avLst/>
          </a:prstGeom>
        </p:spPr>
      </p:pic>
    </p:spTree>
    <p:extLst>
      <p:ext uri="{BB962C8B-B14F-4D97-AF65-F5344CB8AC3E}">
        <p14:creationId xmlns:p14="http://schemas.microsoft.com/office/powerpoint/2010/main" val="31748802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686213" y="1226760"/>
            <a:ext cx="2629567" cy="400110"/>
          </a:xfrm>
          <a:prstGeom prst="rect">
            <a:avLst/>
          </a:prstGeom>
        </p:spPr>
        <p:txBody>
          <a:bodyPr wrap="none">
            <a:spAutoFit/>
          </a:bodyPr>
          <a:lstStyle/>
          <a:p>
            <a:pPr algn="ctr"/>
            <a:r>
              <a:rPr lang="en-US" altLang="zh-CN" sz="2000" b="1">
                <a:solidFill>
                  <a:srgbClr val="1D4251"/>
                </a:solidFill>
                <a:cs typeface="+mn-ea"/>
                <a:sym typeface="+mn-lt"/>
              </a:rPr>
              <a:t>Giao diện quản lí cơ sở</a:t>
            </a:r>
            <a:endParaRPr lang="zh-CN" altLang="en-US" sz="2000" b="1">
              <a:solidFill>
                <a:srgbClr val="1D4251"/>
              </a:solidFill>
              <a:cs typeface="+mn-ea"/>
              <a:sym typeface="+mn-lt"/>
            </a:endParaRPr>
          </a:p>
        </p:txBody>
      </p:sp>
      <p:sp>
        <p:nvSpPr>
          <p:cNvPr id="27" name="矩形 3"/>
          <p:cNvSpPr/>
          <p:nvPr/>
        </p:nvSpPr>
        <p:spPr>
          <a:xfrm>
            <a:off x="7358370" y="1226760"/>
            <a:ext cx="2861553" cy="400110"/>
          </a:xfrm>
          <a:prstGeom prst="rect">
            <a:avLst/>
          </a:prstGeom>
        </p:spPr>
        <p:txBody>
          <a:bodyPr wrap="none">
            <a:spAutoFit/>
          </a:bodyPr>
          <a:lstStyle/>
          <a:p>
            <a:pPr algn="ctr"/>
            <a:r>
              <a:rPr lang="en-US" altLang="zh-CN" sz="2000" b="1">
                <a:solidFill>
                  <a:srgbClr val="1D4251"/>
                </a:solidFill>
                <a:cs typeface="+mn-ea"/>
                <a:sym typeface="+mn-lt"/>
              </a:rPr>
              <a:t>Giao diện quản lý thiết bị</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FD653"/>
                </a:solidFill>
                <a:cs typeface="+mn-ea"/>
                <a:sym typeface="+mn-lt"/>
              </a:rPr>
              <a:t>Giao diện quản trị</a:t>
            </a:r>
            <a:endParaRPr lang="zh-CN" altLang="en-US" sz="2400" b="1">
              <a:solidFill>
                <a:srgbClr val="FFD653"/>
              </a:solidFill>
              <a:cs typeface="+mn-ea"/>
              <a:sym typeface="+mn-lt"/>
            </a:endParaRPr>
          </a:p>
        </p:txBody>
      </p:sp>
      <p:pic>
        <p:nvPicPr>
          <p:cNvPr id="8" name="Picture 7" descr="A screenshot of a computer&#10;&#10;Description automatically generated"/>
          <p:cNvPicPr/>
          <p:nvPr/>
        </p:nvPicPr>
        <p:blipFill>
          <a:blip r:embed="rId3"/>
          <a:stretch>
            <a:fillRect/>
          </a:stretch>
        </p:blipFill>
        <p:spPr>
          <a:xfrm>
            <a:off x="503065" y="1994535"/>
            <a:ext cx="5581650" cy="3699930"/>
          </a:xfrm>
          <a:prstGeom prst="rect">
            <a:avLst/>
          </a:prstGeom>
        </p:spPr>
      </p:pic>
      <p:pic>
        <p:nvPicPr>
          <p:cNvPr id="9" name="Picture 8" descr="A screenshot of a computer&#10;&#10;Description automatically generated"/>
          <p:cNvPicPr/>
          <p:nvPr/>
        </p:nvPicPr>
        <p:blipFill>
          <a:blip r:embed="rId4"/>
          <a:stretch>
            <a:fillRect/>
          </a:stretch>
        </p:blipFill>
        <p:spPr>
          <a:xfrm>
            <a:off x="6495415" y="1994535"/>
            <a:ext cx="5300345" cy="3699930"/>
          </a:xfrm>
          <a:prstGeom prst="rect">
            <a:avLst/>
          </a:prstGeom>
        </p:spPr>
      </p:pic>
    </p:spTree>
    <p:extLst>
      <p:ext uri="{BB962C8B-B14F-4D97-AF65-F5344CB8AC3E}">
        <p14:creationId xmlns:p14="http://schemas.microsoft.com/office/powerpoint/2010/main" val="56357747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704007" y="1226760"/>
            <a:ext cx="2593980" cy="400110"/>
          </a:xfrm>
          <a:prstGeom prst="rect">
            <a:avLst/>
          </a:prstGeom>
        </p:spPr>
        <p:txBody>
          <a:bodyPr wrap="none">
            <a:spAutoFit/>
          </a:bodyPr>
          <a:lstStyle/>
          <a:p>
            <a:pPr algn="ctr"/>
            <a:r>
              <a:rPr lang="en-US" altLang="zh-CN" sz="2000" b="1">
                <a:solidFill>
                  <a:srgbClr val="1D4251"/>
                </a:solidFill>
                <a:cs typeface="+mn-ea"/>
                <a:sym typeface="+mn-lt"/>
              </a:rPr>
              <a:t>Giao diện quản lý slide</a:t>
            </a:r>
            <a:endParaRPr lang="zh-CN" altLang="en-US" sz="2000" b="1">
              <a:solidFill>
                <a:srgbClr val="1D4251"/>
              </a:solidFill>
              <a:cs typeface="+mn-ea"/>
              <a:sym typeface="+mn-lt"/>
            </a:endParaRPr>
          </a:p>
        </p:txBody>
      </p:sp>
      <p:sp>
        <p:nvSpPr>
          <p:cNvPr id="27" name="矩形 3"/>
          <p:cNvSpPr/>
          <p:nvPr/>
        </p:nvSpPr>
        <p:spPr>
          <a:xfrm>
            <a:off x="7715040" y="1226760"/>
            <a:ext cx="2148217" cy="400110"/>
          </a:xfrm>
          <a:prstGeom prst="rect">
            <a:avLst/>
          </a:prstGeom>
        </p:spPr>
        <p:txBody>
          <a:bodyPr wrap="none">
            <a:spAutoFit/>
          </a:bodyPr>
          <a:lstStyle/>
          <a:p>
            <a:pPr algn="ctr"/>
            <a:r>
              <a:rPr lang="en-US" altLang="zh-CN" sz="2000" b="1">
                <a:solidFill>
                  <a:srgbClr val="1D4251"/>
                </a:solidFill>
                <a:cs typeface="+mn-ea"/>
                <a:sym typeface="+mn-lt"/>
              </a:rPr>
              <a:t>Giao diện thiết lập</a:t>
            </a:r>
            <a:endParaRPr lang="zh-CN" altLang="en-US" sz="2000" b="1">
              <a:solidFill>
                <a:srgbClr val="1D4251"/>
              </a:solidFill>
              <a:cs typeface="+mn-ea"/>
              <a:sym typeface="+mn-lt"/>
            </a:endParaRPr>
          </a:p>
        </p:txBody>
      </p:sp>
      <p:sp>
        <p:nvSpPr>
          <p:cNvPr id="10" name="矩形 4"/>
          <p:cNvSpPr/>
          <p:nvPr/>
        </p:nvSpPr>
        <p:spPr bwMode="auto">
          <a:xfrm>
            <a:off x="503065" y="301442"/>
            <a:ext cx="2480166" cy="461665"/>
          </a:xfrm>
          <a:prstGeom prst="rect">
            <a:avLst/>
          </a:prstGeom>
          <a:noFill/>
        </p:spPr>
        <p:txBody>
          <a:bodyPr wrap="none">
            <a:spAutoFit/>
          </a:bodyPr>
          <a:lstStyle/>
          <a:p>
            <a:r>
              <a:rPr lang="en-US" altLang="zh-CN" sz="2400" b="1">
                <a:solidFill>
                  <a:srgbClr val="FFD653"/>
                </a:solidFill>
                <a:cs typeface="+mn-ea"/>
                <a:sym typeface="+mn-lt"/>
              </a:rPr>
              <a:t>Giao diện quản trị</a:t>
            </a:r>
            <a:endParaRPr lang="zh-CN" altLang="en-US" sz="2400" b="1">
              <a:solidFill>
                <a:srgbClr val="FFD653"/>
              </a:solidFill>
              <a:cs typeface="+mn-ea"/>
              <a:sym typeface="+mn-lt"/>
            </a:endParaRPr>
          </a:p>
        </p:txBody>
      </p:sp>
      <p:pic>
        <p:nvPicPr>
          <p:cNvPr id="11" name="Picture 10" descr="Graphical user interface, website&#10;&#10;Description automatically generated"/>
          <p:cNvPicPr/>
          <p:nvPr/>
        </p:nvPicPr>
        <p:blipFill>
          <a:blip r:embed="rId3"/>
          <a:stretch>
            <a:fillRect/>
          </a:stretch>
        </p:blipFill>
        <p:spPr>
          <a:xfrm>
            <a:off x="543274" y="2077926"/>
            <a:ext cx="5581650" cy="3706066"/>
          </a:xfrm>
          <a:prstGeom prst="rect">
            <a:avLst/>
          </a:prstGeom>
        </p:spPr>
      </p:pic>
      <p:pic>
        <p:nvPicPr>
          <p:cNvPr id="12" name="Picture 11" descr="Graphical user interface, text, application&#10;&#10;Description automatically generated"/>
          <p:cNvPicPr/>
          <p:nvPr/>
        </p:nvPicPr>
        <p:blipFill>
          <a:blip r:embed="rId4"/>
          <a:stretch>
            <a:fillRect/>
          </a:stretch>
        </p:blipFill>
        <p:spPr>
          <a:xfrm>
            <a:off x="6222598" y="2077927"/>
            <a:ext cx="5581650" cy="3706066"/>
          </a:xfrm>
          <a:prstGeom prst="rect">
            <a:avLst/>
          </a:prstGeom>
        </p:spPr>
      </p:pic>
    </p:spTree>
    <p:extLst>
      <p:ext uri="{BB962C8B-B14F-4D97-AF65-F5344CB8AC3E}">
        <p14:creationId xmlns:p14="http://schemas.microsoft.com/office/powerpoint/2010/main" val="13392391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04</a:t>
            </a:r>
            <a:endParaRPr lang="zh-CN" altLang="en-US" sz="800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4601984" y="3107571"/>
            <a:ext cx="2988062" cy="923330"/>
          </a:xfrm>
          <a:prstGeom prst="rect">
            <a:avLst/>
          </a:prstGeom>
          <a:noFill/>
        </p:spPr>
        <p:txBody>
          <a:bodyPr wrap="none" rtlCol="0">
            <a:spAutoFit/>
          </a:bodyPr>
          <a:lstStyle/>
          <a:p>
            <a:pPr algn="ctr"/>
            <a:r>
              <a:rPr lang="en-US" altLang="zh-CN" sz="5400" b="1">
                <a:solidFill>
                  <a:schemeClr val="bg1"/>
                </a:solidFill>
                <a:cs typeface="+mn-ea"/>
                <a:sym typeface="+mn-lt"/>
              </a:rPr>
              <a:t>KẾT LUẬN</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40961913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382456" y="5037101"/>
            <a:ext cx="2836506" cy="461665"/>
          </a:xfrm>
          <a:prstGeom prst="rect">
            <a:avLst/>
          </a:prstGeom>
        </p:spPr>
        <p:txBody>
          <a:bodyPr wrap="square">
            <a:spAutoFit/>
          </a:bodyPr>
          <a:lstStyle/>
          <a:p>
            <a:pPr algn="ctr"/>
            <a:r>
              <a:rPr lang="en-US" altLang="zh-CN" sz="2400" b="1">
                <a:solidFill>
                  <a:srgbClr val="1D4251"/>
                </a:solidFill>
                <a:cs typeface="+mn-ea"/>
                <a:sym typeface="+mn-lt"/>
              </a:rPr>
              <a:t>3. Hướng Phát Triển</a:t>
            </a:r>
            <a:endParaRPr lang="zh-CN" altLang="en-US" sz="2400" b="1">
              <a:solidFill>
                <a:srgbClr val="1D4251"/>
              </a:solidFill>
              <a:cs typeface="+mn-ea"/>
              <a:sym typeface="+mn-lt"/>
            </a:endParaRPr>
          </a:p>
        </p:txBody>
      </p:sp>
      <p:sp>
        <p:nvSpPr>
          <p:cNvPr id="27" name="矩形 3"/>
          <p:cNvSpPr/>
          <p:nvPr/>
        </p:nvSpPr>
        <p:spPr>
          <a:xfrm>
            <a:off x="1398663" y="3707805"/>
            <a:ext cx="1519968" cy="461665"/>
          </a:xfrm>
          <a:prstGeom prst="rect">
            <a:avLst/>
          </a:prstGeom>
        </p:spPr>
        <p:txBody>
          <a:bodyPr wrap="none">
            <a:spAutoFit/>
          </a:bodyPr>
          <a:lstStyle/>
          <a:p>
            <a:pPr algn="ctr"/>
            <a:r>
              <a:rPr lang="en-US" altLang="zh-CN" sz="2400" b="1">
                <a:solidFill>
                  <a:srgbClr val="1D4251"/>
                </a:solidFill>
                <a:cs typeface="+mn-ea"/>
                <a:sym typeface="+mn-lt"/>
              </a:rPr>
              <a:t>2. Hạn chế</a:t>
            </a:r>
            <a:endParaRPr lang="zh-CN" altLang="en-US" sz="2400" b="1">
              <a:solidFill>
                <a:srgbClr val="1D4251"/>
              </a:solidFill>
              <a:cs typeface="+mn-ea"/>
              <a:sym typeface="+mn-lt"/>
            </a:endParaRPr>
          </a:p>
        </p:txBody>
      </p:sp>
      <p:sp>
        <p:nvSpPr>
          <p:cNvPr id="10" name="矩形 4"/>
          <p:cNvSpPr/>
          <p:nvPr/>
        </p:nvSpPr>
        <p:spPr bwMode="auto">
          <a:xfrm>
            <a:off x="503065" y="301442"/>
            <a:ext cx="1655581" cy="584775"/>
          </a:xfrm>
          <a:prstGeom prst="rect">
            <a:avLst/>
          </a:prstGeom>
          <a:noFill/>
        </p:spPr>
        <p:txBody>
          <a:bodyPr wrap="none">
            <a:spAutoFit/>
          </a:bodyPr>
          <a:lstStyle/>
          <a:p>
            <a:r>
              <a:rPr lang="en-US" altLang="zh-CN" sz="3200" b="1">
                <a:solidFill>
                  <a:schemeClr val="tx2"/>
                </a:solidFill>
                <a:cs typeface="+mn-ea"/>
                <a:sym typeface="+mn-lt"/>
              </a:rPr>
              <a:t>Kết Luận</a:t>
            </a:r>
            <a:endParaRPr lang="zh-CN" altLang="en-US" sz="3200" b="1">
              <a:solidFill>
                <a:schemeClr val="tx2"/>
              </a:solidFill>
              <a:cs typeface="+mn-ea"/>
              <a:sym typeface="+mn-lt"/>
            </a:endParaRPr>
          </a:p>
        </p:txBody>
      </p:sp>
      <p:sp>
        <p:nvSpPr>
          <p:cNvPr id="3" name="TextBox 2">
            <a:extLst>
              <a:ext uri="{FF2B5EF4-FFF2-40B4-BE49-F238E27FC236}">
                <a16:creationId xmlns:a16="http://schemas.microsoft.com/office/drawing/2014/main" id="{AF07BB11-5E06-7975-031D-3C5648DF52E6}"/>
              </a:ext>
            </a:extLst>
          </p:cNvPr>
          <p:cNvSpPr txBox="1"/>
          <p:nvPr/>
        </p:nvSpPr>
        <p:spPr>
          <a:xfrm>
            <a:off x="1219629" y="1439183"/>
            <a:ext cx="9395927" cy="2400657"/>
          </a:xfrm>
          <a:prstGeom prst="rect">
            <a:avLst/>
          </a:prstGeom>
          <a:noFill/>
        </p:spPr>
        <p:txBody>
          <a:bodyPr wrap="square" rtlCol="0">
            <a:spAutoFit/>
          </a:bodyPr>
          <a:lstStyle/>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Cài đặt chương trình thử nghiệm thành công hệ thống đặt phòng khách sạn.</a:t>
            </a:r>
          </a:p>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Tìm hiểu và học thêm nhiều kiến thức từ ngôn ngữ PHP và sử dụng phpMyadmin cho việc quản trị cơ sở dữ liệu MySQL. </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ủng cố kiến thức liên quan đến lập trình web.</a:t>
            </a: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Xây dựng được website đầy đủ chức năng để có thể đặt phòng và giao diện thân thiện với người dùng.</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en-AS"/>
          </a:p>
        </p:txBody>
      </p:sp>
      <p:sp>
        <p:nvSpPr>
          <p:cNvPr id="4" name="TextBox 3">
            <a:extLst>
              <a:ext uri="{FF2B5EF4-FFF2-40B4-BE49-F238E27FC236}">
                <a16:creationId xmlns:a16="http://schemas.microsoft.com/office/drawing/2014/main" id="{8C1B15B5-6B89-AD48-57F0-C32FC43BB388}"/>
              </a:ext>
            </a:extLst>
          </p:cNvPr>
          <p:cNvSpPr txBox="1"/>
          <p:nvPr/>
        </p:nvSpPr>
        <p:spPr>
          <a:xfrm>
            <a:off x="1219630" y="4173324"/>
            <a:ext cx="9395927" cy="769441"/>
          </a:xfrm>
          <a:prstGeom prst="rect">
            <a:avLst/>
          </a:prstGeom>
          <a:noFill/>
        </p:spPr>
        <p:txBody>
          <a:bodyPr wrap="square" rtlCol="0">
            <a:spAutoFit/>
          </a:bodyPr>
          <a:lstStyle/>
          <a:p>
            <a:pPr marL="285750" indent="-285750">
              <a:buFont typeface="Wingdings" panose="05000000000000000000" pitchFamily="2" charset="2"/>
              <a:buChar char="§"/>
            </a:pPr>
            <a:r>
              <a:rPr lang="vi-VN" sz="2200">
                <a:latin typeface="Calibri" panose="020F0502020204030204" pitchFamily="34" charset="0"/>
                <a:ea typeface="Calibri" panose="020F0502020204030204" pitchFamily="34" charset="0"/>
                <a:cs typeface="Calibri" panose="020F0502020204030204" pitchFamily="34" charset="0"/>
              </a:rPr>
              <a:t>Cơ sở dữ liệu vẫn còn đơn giản, chưa hoàn thiện để đưa vào sử dụng. </a:t>
            </a:r>
            <a:endParaRPr lang="en-US" sz="2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2200">
                <a:latin typeface="Calibri" panose="020F0502020204030204" pitchFamily="34" charset="0"/>
                <a:ea typeface="Calibri" panose="020F0502020204030204" pitchFamily="34" charset="0"/>
                <a:cs typeface="Calibri" panose="020F0502020204030204" pitchFamily="34" charset="0"/>
              </a:rPr>
              <a:t>Bảo mật thông tin khách hàng còn khá sơ sài.</a:t>
            </a:r>
          </a:p>
        </p:txBody>
      </p:sp>
      <p:sp>
        <p:nvSpPr>
          <p:cNvPr id="5" name="矩形 3">
            <a:extLst>
              <a:ext uri="{FF2B5EF4-FFF2-40B4-BE49-F238E27FC236}">
                <a16:creationId xmlns:a16="http://schemas.microsoft.com/office/drawing/2014/main" id="{4084FF74-74C2-1C43-7C22-B64EAA84CBD7}"/>
              </a:ext>
            </a:extLst>
          </p:cNvPr>
          <p:cNvSpPr/>
          <p:nvPr/>
        </p:nvSpPr>
        <p:spPr>
          <a:xfrm>
            <a:off x="1009994" y="886217"/>
            <a:ext cx="3581430" cy="461665"/>
          </a:xfrm>
          <a:prstGeom prst="rect">
            <a:avLst/>
          </a:prstGeom>
        </p:spPr>
        <p:txBody>
          <a:bodyPr wrap="square">
            <a:spAutoFit/>
          </a:bodyPr>
          <a:lstStyle/>
          <a:p>
            <a:pPr algn="ctr"/>
            <a:r>
              <a:rPr lang="en-US" altLang="zh-CN" sz="2400" b="1">
                <a:solidFill>
                  <a:srgbClr val="1D4251"/>
                </a:solidFill>
                <a:cs typeface="+mn-ea"/>
                <a:sym typeface="+mn-lt"/>
              </a:rPr>
              <a:t>1. Kết Quả Đạt Được</a:t>
            </a:r>
            <a:endParaRPr lang="zh-CN" altLang="en-US" sz="2400" b="1">
              <a:solidFill>
                <a:srgbClr val="1D4251"/>
              </a:solidFill>
              <a:cs typeface="+mn-ea"/>
              <a:sym typeface="+mn-lt"/>
            </a:endParaRPr>
          </a:p>
        </p:txBody>
      </p:sp>
      <p:sp>
        <p:nvSpPr>
          <p:cNvPr id="6" name="TextBox 5">
            <a:extLst>
              <a:ext uri="{FF2B5EF4-FFF2-40B4-BE49-F238E27FC236}">
                <a16:creationId xmlns:a16="http://schemas.microsoft.com/office/drawing/2014/main" id="{B43F5B02-A706-BD3C-1C8D-8A318F37A661}"/>
              </a:ext>
            </a:extLst>
          </p:cNvPr>
          <p:cNvSpPr txBox="1"/>
          <p:nvPr/>
        </p:nvSpPr>
        <p:spPr>
          <a:xfrm>
            <a:off x="1219631" y="5593102"/>
            <a:ext cx="9395927" cy="1384995"/>
          </a:xfrm>
          <a:prstGeom prst="rect">
            <a:avLst/>
          </a:prstGeom>
          <a:noFill/>
        </p:spPr>
        <p:txBody>
          <a:bodyPr wrap="square" rtlCol="0">
            <a:spAutoFit/>
          </a:bodyPr>
          <a:lstStyle/>
          <a:p>
            <a:pPr marL="285750" indent="-285750">
              <a:buFont typeface="Wingdings" panose="05000000000000000000" pitchFamily="2" charset="2"/>
              <a:buChar char="ü"/>
            </a:pPr>
            <a:r>
              <a:rPr lang="en-US" sz="2200">
                <a:solidFill>
                  <a:srgbClr val="000000"/>
                </a:solidFill>
                <a:effectLst/>
                <a:ea typeface="Times New Roman" panose="02020603050405020304" pitchFamily="18" charset="0"/>
                <a:cs typeface="Times New Roman" panose="02020603050405020304" pitchFamily="18" charset="0"/>
              </a:rPr>
              <a:t>Tiếp tục bổ sung chức năng để có thể ứng dụng vào thực tế.</a:t>
            </a:r>
          </a:p>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Thêm chức năng xác thực email khi khách hàng đăng ký.</a:t>
            </a: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Bổ sung chức năng thanh toán qua tài khoản ngân hàng và ví điện tử.</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40872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anim calcmode="lin" valueType="num">
                                      <p:cBhvr additive="base">
                                        <p:cTn id="6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 calcmode="lin" valueType="num">
                                      <p:cBhvr additive="base">
                                        <p:cTn id="6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01</a:t>
            </a:r>
            <a:endParaRPr lang="zh-CN" altLang="en-US" sz="8000">
              <a:solidFill>
                <a:schemeClr val="bg1"/>
              </a:solidFill>
              <a:cs typeface="+mn-ea"/>
              <a:sym typeface="+mn-lt"/>
            </a:endParaRPr>
          </a:p>
        </p:txBody>
      </p:sp>
      <p:sp>
        <p:nvSpPr>
          <p:cNvPr id="4" name="文本框 3"/>
          <p:cNvSpPr txBox="1"/>
          <p:nvPr/>
        </p:nvSpPr>
        <p:spPr>
          <a:xfrm>
            <a:off x="3205245" y="3107571"/>
            <a:ext cx="5781519" cy="923330"/>
          </a:xfrm>
          <a:prstGeom prst="rect">
            <a:avLst/>
          </a:prstGeom>
          <a:noFill/>
        </p:spPr>
        <p:txBody>
          <a:bodyPr wrap="none" rtlCol="0">
            <a:spAutoFit/>
          </a:bodyPr>
          <a:lstStyle/>
          <a:p>
            <a:pPr algn="ctr"/>
            <a:r>
              <a:rPr lang="en-US" altLang="zh-CN" sz="5400" b="1" err="1">
                <a:solidFill>
                  <a:schemeClr val="bg1"/>
                </a:solidFill>
                <a:cs typeface="+mn-ea"/>
                <a:sym typeface="+mn-lt"/>
              </a:rPr>
              <a:t>Tổng</a:t>
            </a:r>
            <a:r>
              <a:rPr lang="en-US" altLang="zh-CN" sz="5400" b="1">
                <a:solidFill>
                  <a:schemeClr val="bg1"/>
                </a:solidFill>
                <a:cs typeface="+mn-ea"/>
                <a:sym typeface="+mn-lt"/>
              </a:rPr>
              <a:t> </a:t>
            </a:r>
            <a:r>
              <a:rPr lang="en-US" altLang="zh-CN" sz="5400" b="1" err="1">
                <a:solidFill>
                  <a:schemeClr val="bg1"/>
                </a:solidFill>
                <a:cs typeface="+mn-ea"/>
                <a:sym typeface="+mn-lt"/>
              </a:rPr>
              <a:t>quan</a:t>
            </a:r>
            <a:r>
              <a:rPr lang="en-US" altLang="zh-CN" sz="5400" b="1">
                <a:solidFill>
                  <a:schemeClr val="bg1"/>
                </a:solidFill>
                <a:cs typeface="+mn-ea"/>
                <a:sym typeface="+mn-lt"/>
              </a:rPr>
              <a:t> </a:t>
            </a:r>
            <a:r>
              <a:rPr lang="en-US" altLang="zh-CN" sz="5400" b="1" err="1">
                <a:solidFill>
                  <a:schemeClr val="bg1"/>
                </a:solidFill>
                <a:cs typeface="+mn-ea"/>
                <a:sym typeface="+mn-lt"/>
              </a:rPr>
              <a:t>về</a:t>
            </a:r>
            <a:r>
              <a:rPr lang="en-US" altLang="zh-CN" sz="5400" b="1">
                <a:solidFill>
                  <a:schemeClr val="bg1"/>
                </a:solidFill>
                <a:cs typeface="+mn-ea"/>
                <a:sym typeface="+mn-lt"/>
              </a:rPr>
              <a:t> </a:t>
            </a:r>
            <a:r>
              <a:rPr lang="en-US" altLang="zh-CN" sz="5400" b="1" err="1">
                <a:solidFill>
                  <a:schemeClr val="bg1"/>
                </a:solidFill>
                <a:cs typeface="+mn-ea"/>
                <a:sym typeface="+mn-lt"/>
              </a:rPr>
              <a:t>đề</a:t>
            </a:r>
            <a:r>
              <a:rPr lang="en-US" altLang="zh-CN" sz="5400" b="1">
                <a:solidFill>
                  <a:schemeClr val="bg1"/>
                </a:solidFill>
                <a:cs typeface="+mn-ea"/>
                <a:sym typeface="+mn-lt"/>
              </a:rPr>
              <a:t> </a:t>
            </a:r>
            <a:r>
              <a:rPr lang="en-US" altLang="zh-CN" sz="5400" b="1" err="1">
                <a:solidFill>
                  <a:schemeClr val="bg1"/>
                </a:solidFill>
                <a:cs typeface="+mn-ea"/>
                <a:sym typeface="+mn-lt"/>
              </a:rPr>
              <a:t>tài</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41724889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p>
        </p:txBody>
      </p:sp>
    </p:spTree>
    <p:extLst>
      <p:ext uri="{BB962C8B-B14F-4D97-AF65-F5344CB8AC3E}">
        <p14:creationId xmlns:p14="http://schemas.microsoft.com/office/powerpoint/2010/main" val="397856553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305191" y="1709836"/>
            <a:ext cx="4799371" cy="1034105"/>
            <a:chOff x="6228991" y="2273716"/>
            <a:chExt cx="4799371" cy="1034105"/>
          </a:xfrm>
        </p:grpSpPr>
        <p:sp>
          <p:nvSpPr>
            <p:cNvPr id="3"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4" name="椭圆 3"/>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1D4251"/>
                  </a:solidFill>
                  <a:cs typeface="+mn-ea"/>
                  <a:sym typeface="+mn-lt"/>
                </a:rPr>
                <a:t>01</a:t>
              </a:r>
              <a:endParaRPr lang="zh-CN" altLang="en-US" sz="2400">
                <a:solidFill>
                  <a:srgbClr val="1D4251"/>
                </a:solidFill>
                <a:cs typeface="+mn-ea"/>
                <a:sym typeface="+mn-lt"/>
              </a:endParaRPr>
            </a:p>
          </p:txBody>
        </p:sp>
        <p:sp>
          <p:nvSpPr>
            <p:cNvPr id="5" name="矩形 4"/>
            <p:cNvSpPr/>
            <p:nvPr/>
          </p:nvSpPr>
          <p:spPr>
            <a:xfrm>
              <a:off x="7300604" y="2600402"/>
              <a:ext cx="2656144" cy="400110"/>
            </a:xfrm>
            <a:prstGeom prst="rect">
              <a:avLst/>
            </a:prstGeom>
          </p:spPr>
          <p:txBody>
            <a:bodyPr wrap="square">
              <a:spAutoFit/>
            </a:bodyPr>
            <a:lstStyle/>
            <a:p>
              <a:r>
                <a:rPr lang="en-US" altLang="zh-CN" sz="2000" b="1" err="1">
                  <a:solidFill>
                    <a:schemeClr val="bg1"/>
                  </a:solidFill>
                  <a:cs typeface="+mn-ea"/>
                  <a:sym typeface="+mn-lt"/>
                </a:rPr>
                <a:t>Giới</a:t>
              </a:r>
              <a:r>
                <a:rPr lang="en-US" altLang="zh-CN" sz="2000" b="1">
                  <a:solidFill>
                    <a:schemeClr val="bg1"/>
                  </a:solidFill>
                  <a:cs typeface="+mn-ea"/>
                  <a:sym typeface="+mn-lt"/>
                </a:rPr>
                <a:t> </a:t>
              </a:r>
              <a:r>
                <a:rPr lang="en-US" altLang="zh-CN" sz="2000" b="1" err="1">
                  <a:solidFill>
                    <a:schemeClr val="bg1"/>
                  </a:solidFill>
                  <a:cs typeface="+mn-ea"/>
                  <a:sym typeface="+mn-lt"/>
                </a:rPr>
                <a:t>Thiệu</a:t>
              </a:r>
              <a:r>
                <a:rPr lang="en-US" altLang="zh-CN" sz="2000" b="1">
                  <a:solidFill>
                    <a:schemeClr val="bg1"/>
                  </a:solidFill>
                  <a:cs typeface="+mn-ea"/>
                  <a:sym typeface="+mn-lt"/>
                </a:rPr>
                <a:t> Đề Tài</a:t>
              </a:r>
              <a:endParaRPr lang="zh-CN" altLang="en-US" sz="2000" b="1">
                <a:solidFill>
                  <a:schemeClr val="bg1"/>
                </a:solidFill>
                <a:cs typeface="+mn-ea"/>
                <a:sym typeface="+mn-lt"/>
              </a:endParaRPr>
            </a:p>
          </p:txBody>
        </p:sp>
        <p:sp>
          <p:nvSpPr>
            <p:cNvPr id="6" name="矩形 5"/>
            <p:cNvSpPr/>
            <p:nvPr/>
          </p:nvSpPr>
          <p:spPr>
            <a:xfrm>
              <a:off x="7163697" y="2684343"/>
              <a:ext cx="3567804" cy="346249"/>
            </a:xfrm>
            <a:prstGeom prst="rect">
              <a:avLst/>
            </a:prstGeom>
          </p:spPr>
          <p:txBody>
            <a:bodyPr wrap="square">
              <a:spAutoFit/>
            </a:bodyPr>
            <a:lstStyle/>
            <a:p>
              <a:pPr fontAlgn="ctr">
                <a:lnSpc>
                  <a:spcPct val="150000"/>
                </a:lnSpc>
              </a:pPr>
              <a:endParaRPr lang="en-US" altLang="zh-CN" sz="1100">
                <a:solidFill>
                  <a:schemeClr val="bg1"/>
                </a:solidFill>
                <a:cs typeface="+mn-ea"/>
                <a:sym typeface="+mn-lt"/>
              </a:endParaRPr>
            </a:p>
          </p:txBody>
        </p:sp>
      </p:grpSp>
      <p:grpSp>
        <p:nvGrpSpPr>
          <p:cNvPr id="8" name="组合 7"/>
          <p:cNvGrpSpPr/>
          <p:nvPr/>
        </p:nvGrpSpPr>
        <p:grpSpPr>
          <a:xfrm>
            <a:off x="6305191" y="2949630"/>
            <a:ext cx="4799371" cy="1034105"/>
            <a:chOff x="6228991" y="2273716"/>
            <a:chExt cx="4799371" cy="1034105"/>
          </a:xfrm>
        </p:grpSpPr>
        <p:sp>
          <p:nvSpPr>
            <p:cNvPr id="9" name="圆角矩形 2"/>
            <p:cNvSpPr/>
            <p:nvPr/>
          </p:nvSpPr>
          <p:spPr>
            <a:xfrm>
              <a:off x="6228991" y="2273716"/>
              <a:ext cx="4799371" cy="1034105"/>
            </a:xfrm>
            <a:prstGeom prst="roundRect">
              <a:avLst>
                <a:gd name="adj" fmla="val 0"/>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0" name="椭圆 9"/>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F5C700"/>
                  </a:solidFill>
                  <a:cs typeface="+mn-ea"/>
                  <a:sym typeface="+mn-lt"/>
                </a:rPr>
                <a:t>02</a:t>
              </a:r>
              <a:endParaRPr lang="zh-CN" altLang="en-US" sz="2400">
                <a:solidFill>
                  <a:srgbClr val="F5C700"/>
                </a:solidFill>
                <a:cs typeface="+mn-ea"/>
                <a:sym typeface="+mn-lt"/>
              </a:endParaRPr>
            </a:p>
          </p:txBody>
        </p:sp>
        <p:sp>
          <p:nvSpPr>
            <p:cNvPr id="11" name="矩形 10"/>
            <p:cNvSpPr/>
            <p:nvPr/>
          </p:nvSpPr>
          <p:spPr>
            <a:xfrm>
              <a:off x="7327694" y="2593017"/>
              <a:ext cx="2556194" cy="400110"/>
            </a:xfrm>
            <a:prstGeom prst="rect">
              <a:avLst/>
            </a:prstGeom>
          </p:spPr>
          <p:txBody>
            <a:bodyPr wrap="square">
              <a:spAutoFit/>
            </a:bodyPr>
            <a:lstStyle/>
            <a:p>
              <a:r>
                <a:rPr lang="en-US" altLang="zh-CN" sz="2000" b="1">
                  <a:solidFill>
                    <a:schemeClr val="bg1"/>
                  </a:solidFill>
                  <a:cs typeface="+mn-ea"/>
                  <a:sym typeface="+mn-lt"/>
                </a:rPr>
                <a:t>Các Vấn Đề Chung</a:t>
              </a:r>
              <a:endParaRPr lang="zh-CN" altLang="en-US" sz="2000" b="1">
                <a:solidFill>
                  <a:schemeClr val="bg1"/>
                </a:solidFill>
                <a:cs typeface="+mn-ea"/>
                <a:sym typeface="+mn-lt"/>
              </a:endParaRPr>
            </a:p>
          </p:txBody>
        </p:sp>
      </p:grpSp>
      <p:grpSp>
        <p:nvGrpSpPr>
          <p:cNvPr id="13" name="组合 12"/>
          <p:cNvGrpSpPr/>
          <p:nvPr/>
        </p:nvGrpSpPr>
        <p:grpSpPr>
          <a:xfrm>
            <a:off x="6305191" y="4169402"/>
            <a:ext cx="4799371" cy="1034105"/>
            <a:chOff x="6228991" y="2273716"/>
            <a:chExt cx="4799371" cy="1034105"/>
          </a:xfrm>
        </p:grpSpPr>
        <p:sp>
          <p:nvSpPr>
            <p:cNvPr id="14"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5" name="椭圆 14"/>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1D4251"/>
                  </a:solidFill>
                  <a:cs typeface="+mn-ea"/>
                  <a:sym typeface="+mn-lt"/>
                </a:rPr>
                <a:t>03</a:t>
              </a:r>
              <a:endParaRPr lang="zh-CN" altLang="en-US" sz="2400">
                <a:solidFill>
                  <a:srgbClr val="1D4251"/>
                </a:solidFill>
                <a:cs typeface="+mn-ea"/>
                <a:sym typeface="+mn-lt"/>
              </a:endParaRPr>
            </a:p>
          </p:txBody>
        </p:sp>
        <p:sp>
          <p:nvSpPr>
            <p:cNvPr id="16" name="矩形 15"/>
            <p:cNvSpPr/>
            <p:nvPr/>
          </p:nvSpPr>
          <p:spPr>
            <a:xfrm>
              <a:off x="7364840" y="2621491"/>
              <a:ext cx="2075248" cy="400110"/>
            </a:xfrm>
            <a:prstGeom prst="rect">
              <a:avLst/>
            </a:prstGeom>
          </p:spPr>
          <p:txBody>
            <a:bodyPr wrap="none">
              <a:spAutoFit/>
            </a:bodyPr>
            <a:lstStyle/>
            <a:p>
              <a:r>
                <a:rPr lang="en-US" altLang="zh-CN" sz="2000" b="1">
                  <a:solidFill>
                    <a:schemeClr val="bg1"/>
                  </a:solidFill>
                  <a:cs typeface="+mn-ea"/>
                  <a:sym typeface="+mn-lt"/>
                </a:rPr>
                <a:t>Lý Do Chọn Đề Tài</a:t>
              </a:r>
              <a:endParaRPr lang="zh-CN" altLang="en-US" sz="2000" b="1">
                <a:solidFill>
                  <a:schemeClr val="bg1"/>
                </a:solidFill>
                <a:cs typeface="+mn-ea"/>
                <a:sym typeface="+mn-lt"/>
              </a:endParaRPr>
            </a:p>
          </p:txBody>
        </p:sp>
      </p:grpSp>
      <p:pic>
        <p:nvPicPr>
          <p:cNvPr id="12" name="Picture 11">
            <a:extLst>
              <a:ext uri="{FF2B5EF4-FFF2-40B4-BE49-F238E27FC236}">
                <a16:creationId xmlns:a16="http://schemas.microsoft.com/office/drawing/2014/main" id="{B82FCEB9-5026-DAFD-F540-2EF0BFCD2FD6}"/>
              </a:ext>
            </a:extLst>
          </p:cNvPr>
          <p:cNvPicPr>
            <a:picLocks noChangeAspect="1"/>
          </p:cNvPicPr>
          <p:nvPr/>
        </p:nvPicPr>
        <p:blipFill>
          <a:blip r:embed="rId3"/>
          <a:stretch>
            <a:fillRect/>
          </a:stretch>
        </p:blipFill>
        <p:spPr>
          <a:xfrm>
            <a:off x="738194" y="1709836"/>
            <a:ext cx="5012994" cy="3513380"/>
          </a:xfrm>
          <a:prstGeom prst="rect">
            <a:avLst/>
          </a:prstGeom>
        </p:spPr>
      </p:pic>
    </p:spTree>
    <p:extLst>
      <p:ext uri="{BB962C8B-B14F-4D97-AF65-F5344CB8AC3E}">
        <p14:creationId xmlns:p14="http://schemas.microsoft.com/office/powerpoint/2010/main" val="28153039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1+#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34612" y="1937045"/>
            <a:ext cx="7805929"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890407" cy="461665"/>
          </a:xfrm>
          <a:prstGeom prst="rect">
            <a:avLst/>
          </a:prstGeom>
        </p:spPr>
        <p:txBody>
          <a:bodyPr wrap="none">
            <a:spAutoFit/>
          </a:bodyPr>
          <a:lstStyle/>
          <a:p>
            <a:r>
              <a:rPr lang="en-US" altLang="zh-CN" sz="2400" b="1">
                <a:solidFill>
                  <a:schemeClr val="bg1"/>
                </a:solidFill>
                <a:cs typeface="+mn-ea"/>
                <a:sym typeface="+mn-lt"/>
              </a:rPr>
              <a:t>GIỚI THIỆU VỀ ĐỀ TÀI</a:t>
            </a:r>
            <a:endParaRPr lang="zh-CN" altLang="en-US" sz="2400" b="1">
              <a:solidFill>
                <a:schemeClr val="bg1"/>
              </a:solidFill>
              <a:cs typeface="+mn-ea"/>
              <a:sym typeface="+mn-lt"/>
            </a:endParaRPr>
          </a:p>
        </p:txBody>
      </p:sp>
      <p:sp>
        <p:nvSpPr>
          <p:cNvPr id="5" name="矩形 4"/>
          <p:cNvSpPr/>
          <p:nvPr/>
        </p:nvSpPr>
        <p:spPr>
          <a:xfrm>
            <a:off x="4448846" y="3037546"/>
            <a:ext cx="7064974" cy="1938992"/>
          </a:xfrm>
          <a:prstGeom prst="rect">
            <a:avLst/>
          </a:prstGeom>
        </p:spPr>
        <p:txBody>
          <a:bodyPr wrap="square">
            <a:spAutoFit/>
          </a:bodyPr>
          <a:lstStyle/>
          <a:p>
            <a:pPr marL="342900" indent="-342900">
              <a:buFont typeface="Arial" panose="020B0604020202020204" pitchFamily="34" charset="0"/>
              <a:buChar char="•"/>
            </a:pPr>
            <a:r>
              <a:rPr lang="vi-VN" sz="2000">
                <a:solidFill>
                  <a:schemeClr val="bg1"/>
                </a:solidFill>
                <a:latin typeface="Calibri" panose="020F0502020204030204" pitchFamily="34" charset="0"/>
                <a:ea typeface="Calibri" panose="020F0502020204030204" pitchFamily="34" charset="0"/>
                <a:cs typeface="Calibri" panose="020F0502020204030204" pitchFamily="34" charset="0"/>
              </a:rPr>
              <a:t>Trong thời đại công nghệ 4.0, việc xây dựng website đặt phòng khách sạn là một trong những yêu cầu cấp thiết của các khách sạn để nâng cao trải nghiệm của khách </a:t>
            </a:r>
            <a:r>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t>hàng.</a:t>
            </a:r>
          </a:p>
          <a:p>
            <a:pPr marL="342900" indent="-342900">
              <a:buFont typeface="Arial" panose="020B0604020202020204" pitchFamily="34" charset="0"/>
              <a:buChar char="•"/>
            </a:pPr>
            <a:r>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t>Đ</a:t>
            </a:r>
            <a:r>
              <a:rPr lang="vi-VN" sz="2000">
                <a:solidFill>
                  <a:schemeClr val="bg1"/>
                </a:solidFill>
                <a:latin typeface="Calibri" panose="020F0502020204030204" pitchFamily="34" charset="0"/>
                <a:ea typeface="Calibri" panose="020F0502020204030204" pitchFamily="34" charset="0"/>
                <a:cs typeface="Calibri" panose="020F0502020204030204" pitchFamily="34" charset="0"/>
              </a:rPr>
              <a:t>ề tài "Xây dựng website đặt phòng khách sạn" đã được lựa chọn để thực hiện trong đồ án tốt nghiệp của </a:t>
            </a:r>
            <a:r>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t>em</a:t>
            </a:r>
            <a:r>
              <a:rPr lang="vi-VN" sz="200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sz="200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73B2588-6297-92C7-0CC0-E81F4A24EB27}"/>
              </a:ext>
            </a:extLst>
          </p:cNvPr>
          <p:cNvPicPr>
            <a:picLocks noChangeAspect="1"/>
          </p:cNvPicPr>
          <p:nvPr/>
        </p:nvPicPr>
        <p:blipFill>
          <a:blip r:embed="rId3"/>
          <a:stretch>
            <a:fillRect/>
          </a:stretch>
        </p:blipFill>
        <p:spPr>
          <a:xfrm>
            <a:off x="169598" y="2278379"/>
            <a:ext cx="3727887" cy="2612707"/>
          </a:xfrm>
          <a:prstGeom prst="rect">
            <a:avLst/>
          </a:prstGeom>
        </p:spPr>
      </p:pic>
    </p:spTree>
    <p:extLst>
      <p:ext uri="{BB962C8B-B14F-4D97-AF65-F5344CB8AC3E}">
        <p14:creationId xmlns:p14="http://schemas.microsoft.com/office/powerpoint/2010/main" val="21598969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24945" y="1631587"/>
            <a:ext cx="3561372" cy="331379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631587"/>
            <a:ext cx="3561372" cy="331379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803889" y="2019545"/>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sp>
        <p:nvSpPr>
          <p:cNvPr id="8" name="Shape 2022"/>
          <p:cNvSpPr/>
          <p:nvPr/>
        </p:nvSpPr>
        <p:spPr>
          <a:xfrm>
            <a:off x="2314135" y="1773620"/>
            <a:ext cx="2320148"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en-US" altLang="zh-CN" sz="2000" b="1">
                <a:solidFill>
                  <a:srgbClr val="1D4251"/>
                </a:solidFill>
                <a:cs typeface="+mn-ea"/>
                <a:sym typeface="+mn-lt"/>
              </a:rPr>
              <a:t>Về phía khách hàng</a:t>
            </a:r>
            <a:endParaRPr lang="zh-CN" altLang="en-US" sz="2000" b="1">
              <a:solidFill>
                <a:srgbClr val="1D4251"/>
              </a:solidFill>
              <a:cs typeface="+mn-ea"/>
              <a:sym typeface="+mn-lt"/>
            </a:endParaRPr>
          </a:p>
        </p:txBody>
      </p:sp>
      <p:sp>
        <p:nvSpPr>
          <p:cNvPr id="12" name="Shape 2026"/>
          <p:cNvSpPr/>
          <p:nvPr/>
        </p:nvSpPr>
        <p:spPr>
          <a:xfrm>
            <a:off x="7601249" y="1773621"/>
            <a:ext cx="2497236"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pPr algn="ctr"/>
            <a:r>
              <a:rPr lang="en-US" altLang="zh-CN" sz="2000" b="1">
                <a:solidFill>
                  <a:srgbClr val="1D4251"/>
                </a:solidFill>
                <a:cs typeface="+mn-ea"/>
                <a:sym typeface="+mn-lt"/>
              </a:rPr>
              <a:t>Về phía khách sạn</a:t>
            </a:r>
            <a:endParaRPr lang="zh-CN" altLang="en-US" sz="2000" b="1">
              <a:solidFill>
                <a:srgbClr val="1D4251"/>
              </a:solidFill>
              <a:cs typeface="+mn-ea"/>
              <a:sym typeface="+mn-lt"/>
            </a:endParaRPr>
          </a:p>
        </p:txBody>
      </p:sp>
      <p:grpSp>
        <p:nvGrpSpPr>
          <p:cNvPr id="15" name="Group 2031"/>
          <p:cNvGrpSpPr/>
          <p:nvPr/>
        </p:nvGrpSpPr>
        <p:grpSpPr>
          <a:xfrm>
            <a:off x="1086548" y="2810740"/>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22" name="Group 2040"/>
          <p:cNvGrpSpPr/>
          <p:nvPr/>
        </p:nvGrpSpPr>
        <p:grpSpPr>
          <a:xfrm>
            <a:off x="10166542" y="2789761"/>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282449" y="2971623"/>
            <a:ext cx="1535488"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Các vấn đề chung</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74018C59-6D2E-7CB8-CFC8-0B908A1146DB}"/>
              </a:ext>
            </a:extLst>
          </p:cNvPr>
          <p:cNvSpPr txBox="1"/>
          <p:nvPr/>
        </p:nvSpPr>
        <p:spPr>
          <a:xfrm>
            <a:off x="2249041" y="2314086"/>
            <a:ext cx="2385241" cy="2308324"/>
          </a:xfrm>
          <a:prstGeom prst="rect">
            <a:avLst/>
          </a:prstGeom>
          <a:noFill/>
        </p:spPr>
        <p:txBody>
          <a:bodyPr wrap="square" rtlCol="0">
            <a:spAutoFit/>
          </a:bodyPr>
          <a:lstStyle/>
          <a:p>
            <a:r>
              <a:rPr lang="en-US" sz="1800">
                <a:solidFill>
                  <a:schemeClr val="tx1"/>
                </a:solidFill>
                <a:latin typeface="Calibri" panose="020F0502020204030204" pitchFamily="34" charset="0"/>
                <a:cs typeface="Calibri" panose="020F0502020204030204" pitchFamily="34" charset="0"/>
              </a:rPr>
              <a:t>- Phải trực tiếp đến đặt phòng.</a:t>
            </a: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Thông tin cập nhật khó k</a:t>
            </a:r>
            <a:r>
              <a:rPr lang="en-US" sz="1800">
                <a:solidFill>
                  <a:schemeClr val="tx1"/>
                </a:solidFill>
                <a:latin typeface="Calibri" panose="020F0502020204030204" pitchFamily="34" charset="0"/>
                <a:cs typeface="Calibri" panose="020F0502020204030204" pitchFamily="34" charset="0"/>
              </a:rPr>
              <a:t>hăn.</a:t>
            </a:r>
            <a:endParaRPr lang="vi-VN" sz="1800">
              <a:solidFill>
                <a:schemeClr val="tx1"/>
              </a:solidFill>
              <a:latin typeface="Calibri" panose="020F0502020204030204" pitchFamily="34" charset="0"/>
              <a:cs typeface="Calibri" panose="020F0502020204030204" pitchFamily="34" charset="0"/>
            </a:endParaRP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Nhiều khi mất thời gian đến khách sạn mà không tin được phòng ưng ý</a:t>
            </a:r>
            <a:r>
              <a:rPr lang="en-US" sz="1800">
                <a:solidFill>
                  <a:schemeClr val="tx1"/>
                </a:solidFill>
                <a:latin typeface="Calibri" panose="020F0502020204030204" pitchFamily="34" charset="0"/>
                <a:cs typeface="Calibri" panose="020F0502020204030204" pitchFamily="34" charset="0"/>
              </a:rPr>
              <a:t> hoặc hết phòng.</a:t>
            </a:r>
            <a:endParaRPr lang="vi-VN" sz="180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3CBBE48-02C1-E93A-8EEE-8AE5C23EA522}"/>
              </a:ext>
            </a:extLst>
          </p:cNvPr>
          <p:cNvSpPr txBox="1"/>
          <p:nvPr/>
        </p:nvSpPr>
        <p:spPr>
          <a:xfrm>
            <a:off x="7511375" y="2274838"/>
            <a:ext cx="2537880" cy="2031325"/>
          </a:xfrm>
          <a:prstGeom prst="rect">
            <a:avLst/>
          </a:prstGeom>
          <a:noFill/>
        </p:spPr>
        <p:txBody>
          <a:bodyPr wrap="square" rtlCol="0">
            <a:spAutoFit/>
          </a:bodyPr>
          <a:lstStyle/>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Quản lý thủ công </a:t>
            </a:r>
            <a:r>
              <a:rPr lang="en-US" sz="1800">
                <a:solidFill>
                  <a:schemeClr val="tx1"/>
                </a:solidFill>
                <a:latin typeface="Calibri" panose="020F0502020204030204" pitchFamily="34" charset="0"/>
                <a:cs typeface="Calibri" panose="020F0502020204030204" pitchFamily="34" charset="0"/>
              </a:rPr>
              <a:t>m</a:t>
            </a:r>
            <a:r>
              <a:rPr lang="vi-VN" sz="1800">
                <a:solidFill>
                  <a:schemeClr val="tx1"/>
                </a:solidFill>
                <a:latin typeface="Calibri" panose="020F0502020204030204" pitchFamily="34" charset="0"/>
                <a:cs typeface="Calibri" panose="020F0502020204030204" pitchFamily="34" charset="0"/>
              </a:rPr>
              <a:t>ất thời gian, nhân lực và kém chính xác</a:t>
            </a:r>
            <a:r>
              <a:rPr lang="en-US" sz="1800">
                <a:solidFill>
                  <a:schemeClr val="tx1"/>
                </a:solidFill>
                <a:latin typeface="Calibri" panose="020F0502020204030204" pitchFamily="34" charset="0"/>
                <a:cs typeface="Calibri" panose="020F0502020204030204" pitchFamily="34" charset="0"/>
              </a:rPr>
              <a:t>.</a:t>
            </a:r>
            <a:endParaRPr lang="vi-VN" sz="1800">
              <a:solidFill>
                <a:schemeClr val="tx1"/>
              </a:solidFill>
              <a:latin typeface="Calibri" panose="020F0502020204030204" pitchFamily="34" charset="0"/>
              <a:cs typeface="Calibri" panose="020F0502020204030204" pitchFamily="34" charset="0"/>
            </a:endParaRP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Không có nhiều cơ hội để quảng bá mình một cách rộng rãi và chi phí thấp.</a:t>
            </a:r>
          </a:p>
        </p:txBody>
      </p:sp>
    </p:spTree>
    <p:extLst>
      <p:ext uri="{BB962C8B-B14F-4D97-AF65-F5344CB8AC3E}">
        <p14:creationId xmlns:p14="http://schemas.microsoft.com/office/powerpoint/2010/main" val="2060616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12" grpId="0" animBg="1"/>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p:nvSpPr>
        <p:spPr>
          <a:xfrm>
            <a:off x="4081272" y="1822745"/>
            <a:ext cx="7805929"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758384" cy="461665"/>
          </a:xfrm>
          <a:prstGeom prst="rect">
            <a:avLst/>
          </a:prstGeom>
        </p:spPr>
        <p:txBody>
          <a:bodyPr wrap="none">
            <a:spAutoFit/>
          </a:bodyPr>
          <a:lstStyle/>
          <a:p>
            <a:r>
              <a:rPr lang="en-US" altLang="zh-CN" sz="2400" b="1">
                <a:solidFill>
                  <a:schemeClr val="bg1"/>
                </a:solidFill>
                <a:cs typeface="+mn-ea"/>
                <a:sym typeface="+mn-lt"/>
              </a:rPr>
              <a:t>CÁC VẤN ĐỀ CHUNG</a:t>
            </a:r>
            <a:endParaRPr lang="zh-CN" altLang="en-US" sz="2400" b="1">
              <a:solidFill>
                <a:schemeClr val="bg1"/>
              </a:solidFill>
              <a:cs typeface="+mn-ea"/>
              <a:sym typeface="+mn-lt"/>
            </a:endParaRPr>
          </a:p>
        </p:txBody>
      </p:sp>
      <p:sp>
        <p:nvSpPr>
          <p:cNvPr id="5" name="矩形 4"/>
          <p:cNvSpPr/>
          <p:nvPr/>
        </p:nvSpPr>
        <p:spPr>
          <a:xfrm>
            <a:off x="4383931" y="3210436"/>
            <a:ext cx="7315296" cy="1323439"/>
          </a:xfrm>
          <a:prstGeom prst="rect">
            <a:avLst/>
          </a:prstGeom>
        </p:spPr>
        <p:txBody>
          <a:bodyPr wrap="square">
            <a:spAutoFit/>
          </a:bodyPr>
          <a:lstStyle/>
          <a:p>
            <a:r>
              <a:rPr lang="en-US" sz="2000" b="1">
                <a:solidFill>
                  <a:schemeClr val="bg1"/>
                </a:solidFill>
                <a:latin typeface="Calibri" panose="020F0502020204030204" pitchFamily="34" charset="0"/>
                <a:ea typeface="Calibri" panose="020F0502020204030204" pitchFamily="34" charset="0"/>
                <a:cs typeface="Calibri" panose="020F0502020204030204" pitchFamily="34" charset="0"/>
              </a:rPr>
              <a:t>Yêu cầu đặt ra:</a:t>
            </a:r>
          </a:p>
          <a:p>
            <a:pPr marL="342900" indent="-342900">
              <a:buFont typeface="Arial" panose="020B0604020202020204" pitchFamily="34" charset="0"/>
              <a:buChar char="•"/>
            </a:pPr>
            <a:r>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t>Xây dựng một website đặt phòng và thanh toán chuyên nghiệp.</a:t>
            </a:r>
          </a:p>
          <a:p>
            <a:pPr marL="342900" indent="-342900">
              <a:buFont typeface="Arial" panose="020B0604020202020204" pitchFamily="34" charset="0"/>
              <a:buChar char="•"/>
            </a:pPr>
            <a:r>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t>Quản lý thông tin khách hàng, đặt phòng, nhận phòng, trả phòng, quản lý khách hàng, báo cáo và thống kê dễ dàng và chính xác.</a:t>
            </a: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0AF38C0-5677-ED43-B6D2-ACB67F1B3EA7}"/>
              </a:ext>
            </a:extLst>
          </p:cNvPr>
          <p:cNvPicPr>
            <a:picLocks noChangeAspect="1"/>
          </p:cNvPicPr>
          <p:nvPr/>
        </p:nvPicPr>
        <p:blipFill>
          <a:blip r:embed="rId4"/>
          <a:stretch>
            <a:fillRect/>
          </a:stretch>
        </p:blipFill>
        <p:spPr>
          <a:xfrm>
            <a:off x="169598" y="2278379"/>
            <a:ext cx="3727887" cy="2612707"/>
          </a:xfrm>
          <a:prstGeom prst="rect">
            <a:avLst/>
          </a:prstGeom>
        </p:spPr>
      </p:pic>
    </p:spTree>
    <p:extLst>
      <p:ext uri="{BB962C8B-B14F-4D97-AF65-F5344CB8AC3E}">
        <p14:creationId xmlns:p14="http://schemas.microsoft.com/office/powerpoint/2010/main" val="201551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03344" y="1652062"/>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p:cNvSpPr/>
          <p:nvPr/>
        </p:nvSpPr>
        <p:spPr>
          <a:xfrm>
            <a:off x="7024945" y="3562063"/>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p:cNvSpPr/>
          <p:nvPr/>
        </p:nvSpPr>
        <p:spPr>
          <a:xfrm>
            <a:off x="1551471" y="3561170"/>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63158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796459" y="217424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grpSp>
        <p:nvGrpSpPr>
          <p:cNvPr id="15" name="Group 2031"/>
          <p:cNvGrpSpPr/>
          <p:nvPr/>
        </p:nvGrpSpPr>
        <p:grpSpPr>
          <a:xfrm>
            <a:off x="1076827" y="1997151"/>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8" name="Group 2034"/>
          <p:cNvGrpSpPr/>
          <p:nvPr/>
        </p:nvGrpSpPr>
        <p:grpSpPr>
          <a:xfrm>
            <a:off x="1079494" y="3929402"/>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1" name="Shape 2035"/>
          <p:cNvSpPr/>
          <p:nvPr/>
        </p:nvSpPr>
        <p:spPr>
          <a:xfrm>
            <a:off x="10106461" y="392940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2" name="Group 2040"/>
          <p:cNvGrpSpPr/>
          <p:nvPr/>
        </p:nvGrpSpPr>
        <p:grpSpPr>
          <a:xfrm>
            <a:off x="10101154" y="1997151"/>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178410" y="3104435"/>
            <a:ext cx="1780967"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Lý Do Chọn Đề Tài</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FCFC1BAA-6195-B1D2-5F24-7C25C419B133}"/>
              </a:ext>
            </a:extLst>
          </p:cNvPr>
          <p:cNvSpPr txBox="1"/>
          <p:nvPr/>
        </p:nvSpPr>
        <p:spPr>
          <a:xfrm>
            <a:off x="2164664" y="1780996"/>
            <a:ext cx="2412309" cy="923330"/>
          </a:xfrm>
          <a:prstGeom prst="rect">
            <a:avLst/>
          </a:prstGeom>
          <a:noFill/>
        </p:spPr>
        <p:txBody>
          <a:bodyPr wrap="square" rtlCol="0">
            <a:spAutoFit/>
          </a:bodyPr>
          <a:lstStyle/>
          <a:p>
            <a:r>
              <a:rPr lang="en-US" b="1">
                <a:solidFill>
                  <a:srgbClr val="1D4251"/>
                </a:solidFill>
                <a:latin typeface="Calibri" panose="020F0502020204030204" pitchFamily="34" charset="0"/>
                <a:cs typeface="Calibri" panose="020F0502020204030204" pitchFamily="34" charset="0"/>
              </a:rPr>
              <a:t>Kinh doanh khách sạn nay đang là một lĩnh vực rất phát triển.</a:t>
            </a:r>
          </a:p>
        </p:txBody>
      </p:sp>
      <p:sp>
        <p:nvSpPr>
          <p:cNvPr id="28" name="TextBox 27">
            <a:extLst>
              <a:ext uri="{FF2B5EF4-FFF2-40B4-BE49-F238E27FC236}">
                <a16:creationId xmlns:a16="http://schemas.microsoft.com/office/drawing/2014/main" id="{7D47551E-9FA9-A27F-6E19-03A3AB035768}"/>
              </a:ext>
            </a:extLst>
          </p:cNvPr>
          <p:cNvSpPr txBox="1"/>
          <p:nvPr/>
        </p:nvSpPr>
        <p:spPr>
          <a:xfrm>
            <a:off x="7369252" y="1813173"/>
            <a:ext cx="2694258" cy="923330"/>
          </a:xfrm>
          <a:prstGeom prst="rect">
            <a:avLst/>
          </a:prstGeom>
          <a:noFill/>
        </p:spPr>
        <p:txBody>
          <a:bodyPr wrap="square" rtlCol="0">
            <a:spAutoFit/>
          </a:bodyPr>
          <a:lstStyle/>
          <a:p>
            <a:r>
              <a:rPr lang="vi-VN" b="1">
                <a:solidFill>
                  <a:srgbClr val="1D4251"/>
                </a:solidFill>
                <a:latin typeface="Calibri" panose="020F0502020204030204" pitchFamily="34" charset="0"/>
                <a:cs typeface="Calibri" panose="020F0502020204030204" pitchFamily="34" charset="0"/>
              </a:rPr>
              <a:t>Khách hàng hiện nay rất đòi hỏi về tính tiện lợi và chất lượng dịch vụ. </a:t>
            </a:r>
            <a:endParaRPr lang="en-US" b="1">
              <a:solidFill>
                <a:srgbClr val="1D425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25DF8C34-DB58-C69B-C747-89897ADFEE6A}"/>
              </a:ext>
            </a:extLst>
          </p:cNvPr>
          <p:cNvSpPr txBox="1"/>
          <p:nvPr/>
        </p:nvSpPr>
        <p:spPr>
          <a:xfrm>
            <a:off x="7399906" y="3627099"/>
            <a:ext cx="2784288" cy="1138773"/>
          </a:xfrm>
          <a:prstGeom prst="rect">
            <a:avLst/>
          </a:prstGeom>
          <a:noFill/>
        </p:spPr>
        <p:txBody>
          <a:bodyPr wrap="square" rtlCol="0">
            <a:spAutoFit/>
          </a:bodyPr>
          <a:lstStyle/>
          <a:p>
            <a:r>
              <a:rPr lang="en-US" sz="1700" b="1">
                <a:solidFill>
                  <a:srgbClr val="1D4251"/>
                </a:solidFill>
                <a:latin typeface="Calibri" panose="020F0502020204030204" pitchFamily="34" charset="0"/>
                <a:cs typeface="Calibri" panose="020F0502020204030204" pitchFamily="34" charset="0"/>
              </a:rPr>
              <a:t>Hầu hết khách hàng hiện nay đều sử dụng Internet để tìm kiếm thông tin và đặt phòng khách sạn.</a:t>
            </a:r>
          </a:p>
        </p:txBody>
      </p:sp>
      <p:sp>
        <p:nvSpPr>
          <p:cNvPr id="30" name="TextBox 29">
            <a:extLst>
              <a:ext uri="{FF2B5EF4-FFF2-40B4-BE49-F238E27FC236}">
                <a16:creationId xmlns:a16="http://schemas.microsoft.com/office/drawing/2014/main" id="{EC68C8E3-50CC-8D83-04BD-E7186038EA30}"/>
              </a:ext>
            </a:extLst>
          </p:cNvPr>
          <p:cNvSpPr txBox="1"/>
          <p:nvPr/>
        </p:nvSpPr>
        <p:spPr>
          <a:xfrm>
            <a:off x="2137582" y="3738154"/>
            <a:ext cx="2694258" cy="1200329"/>
          </a:xfrm>
          <a:prstGeom prst="rect">
            <a:avLst/>
          </a:prstGeom>
          <a:noFill/>
        </p:spPr>
        <p:txBody>
          <a:bodyPr wrap="square" rtlCol="0">
            <a:spAutoFit/>
          </a:bodyPr>
          <a:lstStyle/>
          <a:p>
            <a:r>
              <a:rPr lang="en-US" b="1">
                <a:solidFill>
                  <a:srgbClr val="1D4251"/>
                </a:solidFill>
                <a:latin typeface="Calibri" panose="020F0502020204030204" pitchFamily="34" charset="0"/>
                <a:cs typeface="Calibri" panose="020F0502020204030204" pitchFamily="34" charset="0"/>
              </a:rPr>
              <a:t>Hình thức kinh doanh truyền thống và việc quản lý trực tiếp không đạt hiệu quả cao.</a:t>
            </a:r>
          </a:p>
        </p:txBody>
      </p:sp>
      <p:sp>
        <p:nvSpPr>
          <p:cNvPr id="31" name="Shape 2039">
            <a:extLst>
              <a:ext uri="{FF2B5EF4-FFF2-40B4-BE49-F238E27FC236}">
                <a16:creationId xmlns:a16="http://schemas.microsoft.com/office/drawing/2014/main" id="{54498FEF-C62B-FEBA-0579-8EF3E8E5855A}"/>
              </a:ext>
            </a:extLst>
          </p:cNvPr>
          <p:cNvSpPr/>
          <p:nvPr/>
        </p:nvSpPr>
        <p:spPr>
          <a:xfrm>
            <a:off x="10437276" y="4196485"/>
            <a:ext cx="298081" cy="374507"/>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15925120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animBg="1"/>
      <p:bldP spid="25" grpId="0"/>
      <p:bldP spid="27" grpId="0"/>
      <p:bldP spid="28" grpId="0"/>
      <p:bldP spid="29" grpId="0"/>
      <p:bldP spid="30"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03344" y="1303966"/>
            <a:ext cx="3561372" cy="2034710"/>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p:cNvSpPr/>
          <p:nvPr/>
        </p:nvSpPr>
        <p:spPr>
          <a:xfrm>
            <a:off x="7024945" y="3562063"/>
            <a:ext cx="3561372" cy="208435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p:cNvSpPr/>
          <p:nvPr/>
        </p:nvSpPr>
        <p:spPr>
          <a:xfrm>
            <a:off x="1551471" y="3561170"/>
            <a:ext cx="3561372" cy="2085250"/>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303965"/>
            <a:ext cx="3561372" cy="2014236"/>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796459" y="217424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grpSp>
        <p:nvGrpSpPr>
          <p:cNvPr id="15" name="Group 2031"/>
          <p:cNvGrpSpPr/>
          <p:nvPr/>
        </p:nvGrpSpPr>
        <p:grpSpPr>
          <a:xfrm>
            <a:off x="1038784" y="1799444"/>
            <a:ext cx="955486" cy="955486"/>
            <a:chOff x="-76086" y="-395414"/>
            <a:chExt cx="1910970" cy="1910970"/>
          </a:xfrm>
        </p:grpSpPr>
        <p:sp>
          <p:nvSpPr>
            <p:cNvPr id="16" name="Shape 2029"/>
            <p:cNvSpPr/>
            <p:nvPr/>
          </p:nvSpPr>
          <p:spPr>
            <a:xfrm>
              <a:off x="-76086" y="-395414"/>
              <a:ext cx="1910970" cy="1910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384274" y="145747"/>
              <a:ext cx="804243"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8" name="Group 2034"/>
          <p:cNvGrpSpPr/>
          <p:nvPr/>
        </p:nvGrpSpPr>
        <p:grpSpPr>
          <a:xfrm>
            <a:off x="1010828" y="4171019"/>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1" name="Shape 2035"/>
          <p:cNvSpPr/>
          <p:nvPr/>
        </p:nvSpPr>
        <p:spPr>
          <a:xfrm>
            <a:off x="10165453" y="410613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2" name="Group 2040"/>
          <p:cNvGrpSpPr/>
          <p:nvPr/>
        </p:nvGrpSpPr>
        <p:grpSpPr>
          <a:xfrm>
            <a:off x="10148452" y="1790545"/>
            <a:ext cx="955486" cy="955486"/>
            <a:chOff x="94596" y="-413212"/>
            <a:chExt cx="1910970" cy="1910970"/>
          </a:xfrm>
        </p:grpSpPr>
        <p:sp>
          <p:nvSpPr>
            <p:cNvPr id="23" name="Shape 2038"/>
            <p:cNvSpPr/>
            <p:nvPr/>
          </p:nvSpPr>
          <p:spPr>
            <a:xfrm>
              <a:off x="94596" y="-413212"/>
              <a:ext cx="1910970" cy="1910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780667" y="145747"/>
              <a:ext cx="596161" cy="749013"/>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178410" y="3104435"/>
            <a:ext cx="1780967"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Lý Do Chọn Đề Tài</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FCFC1BAA-6195-B1D2-5F24-7C25C419B133}"/>
              </a:ext>
            </a:extLst>
          </p:cNvPr>
          <p:cNvSpPr txBox="1"/>
          <p:nvPr/>
        </p:nvSpPr>
        <p:spPr>
          <a:xfrm>
            <a:off x="2128490" y="1495852"/>
            <a:ext cx="2731489" cy="1400383"/>
          </a:xfrm>
          <a:prstGeom prst="rect">
            <a:avLst/>
          </a:prstGeom>
          <a:noFill/>
        </p:spPr>
        <p:txBody>
          <a:bodyPr wrap="square" rtlCol="0">
            <a:spAutoFit/>
          </a:bodyPr>
          <a:lstStyle/>
          <a:p>
            <a:r>
              <a:rPr lang="vi-VN" sz="1700" b="1">
                <a:solidFill>
                  <a:srgbClr val="1D4251"/>
                </a:solidFill>
                <a:latin typeface="Calibri" panose="020F0502020204030204" pitchFamily="34" charset="0"/>
                <a:cs typeface="Calibri" panose="020F0502020204030204" pitchFamily="34" charset="0"/>
              </a:rPr>
              <a:t>Việc xây dựng một website đặt phòng khách sạn giúp cho khách hàng có thể đặt phòng mọi lúc mọi nơi chỉ cần có kết nối Internet.</a:t>
            </a:r>
            <a:endParaRPr lang="en-US" sz="1700" b="1">
              <a:solidFill>
                <a:srgbClr val="1D425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D47551E-9FA9-A27F-6E19-03A3AB035768}"/>
              </a:ext>
            </a:extLst>
          </p:cNvPr>
          <p:cNvSpPr txBox="1"/>
          <p:nvPr/>
        </p:nvSpPr>
        <p:spPr>
          <a:xfrm>
            <a:off x="7404227" y="1552254"/>
            <a:ext cx="2694258" cy="1400383"/>
          </a:xfrm>
          <a:prstGeom prst="rect">
            <a:avLst/>
          </a:prstGeom>
          <a:noFill/>
        </p:spPr>
        <p:txBody>
          <a:bodyPr wrap="square" rtlCol="0">
            <a:spAutoFit/>
          </a:bodyPr>
          <a:lstStyle/>
          <a:p>
            <a:r>
              <a:rPr lang="vi-VN" sz="1700" b="1">
                <a:solidFill>
                  <a:srgbClr val="1D4251"/>
                </a:solidFill>
                <a:latin typeface="Calibri" panose="020F0502020204030204" pitchFamily="34" charset="0"/>
                <a:cs typeface="Calibri" panose="020F0502020204030204" pitchFamily="34" charset="0"/>
              </a:rPr>
              <a:t>Nếu khách sạn không có một website để quảng bá và giới thiệu dịch vụ của mình thì khả năng thu hút khách hàng mới sẽ rất thấp</a:t>
            </a:r>
            <a:endParaRPr lang="en-US" sz="1700" b="1">
              <a:solidFill>
                <a:srgbClr val="1D425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25DF8C34-DB58-C69B-C747-89897ADFEE6A}"/>
              </a:ext>
            </a:extLst>
          </p:cNvPr>
          <p:cNvSpPr txBox="1"/>
          <p:nvPr/>
        </p:nvSpPr>
        <p:spPr>
          <a:xfrm>
            <a:off x="7413487" y="3677173"/>
            <a:ext cx="2784288" cy="1138773"/>
          </a:xfrm>
          <a:prstGeom prst="rect">
            <a:avLst/>
          </a:prstGeom>
          <a:noFill/>
        </p:spPr>
        <p:txBody>
          <a:bodyPr wrap="square" rtlCol="0">
            <a:spAutoFit/>
          </a:bodyPr>
          <a:lstStyle/>
          <a:p>
            <a:r>
              <a:rPr lang="en-US" sz="1700" b="1">
                <a:solidFill>
                  <a:srgbClr val="1D4251"/>
                </a:solidFill>
                <a:latin typeface="Calibri" panose="020F0502020204030204" pitchFamily="34" charset="0"/>
                <a:cs typeface="Calibri" panose="020F0502020204030204" pitchFamily="34" charset="0"/>
              </a:rPr>
              <a:t>Đề tài “Xây Dựng Website đặt phòng khách sạn” rất thực tế và phù hợp với tình hình hiện nay. </a:t>
            </a:r>
          </a:p>
        </p:txBody>
      </p:sp>
      <p:sp>
        <p:nvSpPr>
          <p:cNvPr id="30" name="TextBox 29">
            <a:extLst>
              <a:ext uri="{FF2B5EF4-FFF2-40B4-BE49-F238E27FC236}">
                <a16:creationId xmlns:a16="http://schemas.microsoft.com/office/drawing/2014/main" id="{EC68C8E3-50CC-8D83-04BD-E7186038EA30}"/>
              </a:ext>
            </a:extLst>
          </p:cNvPr>
          <p:cNvSpPr txBox="1"/>
          <p:nvPr/>
        </p:nvSpPr>
        <p:spPr>
          <a:xfrm>
            <a:off x="2036302" y="3677173"/>
            <a:ext cx="3039229" cy="1815882"/>
          </a:xfrm>
          <a:prstGeom prst="rect">
            <a:avLst/>
          </a:prstGeom>
          <a:noFill/>
        </p:spPr>
        <p:txBody>
          <a:bodyPr wrap="square" rtlCol="0">
            <a:spAutoFit/>
          </a:bodyPr>
          <a:lstStyle/>
          <a:p>
            <a:r>
              <a:rPr lang="vi-VN" sz="1600" b="1">
                <a:solidFill>
                  <a:srgbClr val="1D4251"/>
                </a:solidFill>
                <a:latin typeface="Calibri" panose="020F0502020204030204" pitchFamily="34" charset="0"/>
                <a:cs typeface="Calibri" panose="020F0502020204030204" pitchFamily="34" charset="0"/>
              </a:rPr>
              <a:t>Hiện nay, thị trường khách sạn đang rất cạnh tranh, các khách sạn khác đều đã có website để quảng bá. Nếu không có một website để cạnh tranh thì khả năng mất khách hàng cũng sẽ cao.</a:t>
            </a:r>
            <a:endParaRPr lang="en-US" sz="1600" b="1">
              <a:solidFill>
                <a:srgbClr val="1D4251"/>
              </a:solidFill>
              <a:latin typeface="Calibri" panose="020F0502020204030204" pitchFamily="34" charset="0"/>
              <a:cs typeface="Calibri" panose="020F0502020204030204" pitchFamily="34" charset="0"/>
            </a:endParaRPr>
          </a:p>
        </p:txBody>
      </p:sp>
      <p:sp>
        <p:nvSpPr>
          <p:cNvPr id="8" name="Shape 2039">
            <a:extLst>
              <a:ext uri="{FF2B5EF4-FFF2-40B4-BE49-F238E27FC236}">
                <a16:creationId xmlns:a16="http://schemas.microsoft.com/office/drawing/2014/main" id="{548EDA5B-BA74-7322-0779-237EA26E28BC}"/>
              </a:ext>
            </a:extLst>
          </p:cNvPr>
          <p:cNvSpPr/>
          <p:nvPr/>
        </p:nvSpPr>
        <p:spPr>
          <a:xfrm>
            <a:off x="10491488" y="4393952"/>
            <a:ext cx="298081" cy="374507"/>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39087188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ppt_x"/>
                                          </p:val>
                                        </p:tav>
                                        <p:tav tm="100000">
                                          <p:val>
                                            <p:strVal val="#ppt_x"/>
                                          </p:val>
                                        </p:tav>
                                      </p:tavLst>
                                    </p:anim>
                                    <p:anim calcmode="lin" valueType="num">
                                      <p:cBhvr additive="base">
                                        <p:cTn id="7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animBg="1"/>
      <p:bldP spid="25" grpId="0"/>
      <p:bldP spid="27" grpId="0"/>
      <p:bldP spid="28" grpId="0"/>
      <p:bldP spid="29" grpId="0"/>
      <p:bldP spid="30" grpId="0"/>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1126</TotalTime>
  <Words>1038</Words>
  <Application>Microsoft Office PowerPoint</Application>
  <PresentationFormat>Widescreen</PresentationFormat>
  <Paragraphs>148</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Hồng Võ Văn</dc:creator>
  <cp:lastModifiedBy>Trần Trọng Quang Huy</cp:lastModifiedBy>
  <cp:revision>50</cp:revision>
  <dcterms:created xsi:type="dcterms:W3CDTF">2023-05-10T09:03:18Z</dcterms:created>
  <dcterms:modified xsi:type="dcterms:W3CDTF">2023-05-13T23:54:01Z</dcterms:modified>
</cp:coreProperties>
</file>